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61" r:id="rId4"/>
    <p:sldId id="273" r:id="rId5"/>
    <p:sldId id="263" r:id="rId6"/>
    <p:sldId id="264" r:id="rId7"/>
    <p:sldId id="275" r:id="rId8"/>
    <p:sldId id="269" r:id="rId9"/>
    <p:sldId id="265" r:id="rId10"/>
    <p:sldId id="274" r:id="rId11"/>
    <p:sldId id="270" r:id="rId12"/>
    <p:sldId id="267" r:id="rId13"/>
    <p:sldId id="268" r:id="rId14"/>
    <p:sldId id="271" r:id="rId15"/>
    <p:sldId id="272" r:id="rId16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77" autoAdjust="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markina.sovr@rkursk.ru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182" y="-171400"/>
            <a:ext cx="9504363" cy="712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4077072"/>
            <a:ext cx="87142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Segoe Print" pitchFamily="2" charset="0"/>
                <a:cs typeface="Arial" pitchFamily="34" charset="0"/>
              </a:rPr>
              <a:t>Экскурсионный </a:t>
            </a:r>
            <a:r>
              <a:rPr lang="ru-RU" sz="3600" dirty="0">
                <a:solidFill>
                  <a:schemeClr val="bg1"/>
                </a:solidFill>
                <a:latin typeface="Segoe Print" pitchFamily="2" charset="0"/>
                <a:cs typeface="Arial" pitchFamily="34" charset="0"/>
              </a:rPr>
              <a:t>маршрут</a:t>
            </a:r>
          </a:p>
          <a:p>
            <a:pPr algn="ctr"/>
            <a:r>
              <a:rPr lang="ru-RU" sz="3600" b="1" i="1" dirty="0" smtClean="0">
                <a:solidFill>
                  <a:schemeClr val="bg1"/>
                </a:solidFill>
                <a:latin typeface="Segoe Print" pitchFamily="2" charset="0"/>
                <a:cs typeface="Times New Roman" pitchFamily="18" charset="0"/>
              </a:rPr>
              <a:t>«Великий зодчий святой Руси»</a:t>
            </a:r>
            <a:endParaRPr lang="ru-RU" sz="3600" b="1" i="1" dirty="0">
              <a:solidFill>
                <a:schemeClr val="bg1"/>
              </a:solidFill>
              <a:latin typeface="Segoe Print" pitchFamily="2" charset="0"/>
              <a:cs typeface="Times New Roman" pitchFamily="18" charset="0"/>
            </a:endParaRPr>
          </a:p>
        </p:txBody>
      </p:sp>
      <p:pic>
        <p:nvPicPr>
          <p:cNvPr id="1027" name="Picture 3" descr="F:\Туризм\108371--44609530-m549x500-u78f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2787898" cy="375727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93681"/>
            <a:ext cx="2643841" cy="1700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741" y="1772816"/>
            <a:ext cx="1297007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26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6064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4E67C8">
                    <a:lumMod val="75000"/>
                  </a:srgbClr>
                </a:solidFill>
              </a:rPr>
              <a:t>Больше узнать о природе, истории, достопримечательностях малой родины В.М.Клыкова поможет посещение Советского краеведческого музея. </a:t>
            </a:r>
          </a:p>
          <a:p>
            <a:pPr algn="just"/>
            <a:endParaRPr lang="ru-RU" dirty="0">
              <a:solidFill>
                <a:srgbClr val="4E67C8">
                  <a:lumMod val="75000"/>
                </a:srgbClr>
              </a:solidFill>
            </a:endParaRPr>
          </a:p>
          <a:p>
            <a:pPr algn="just"/>
            <a:r>
              <a:rPr lang="ru-RU" dirty="0" smtClean="0">
                <a:solidFill>
                  <a:srgbClr val="4E67C8">
                    <a:lumMod val="75000"/>
                  </a:srgbClr>
                </a:solidFill>
              </a:rPr>
              <a:t>В </a:t>
            </a:r>
            <a:r>
              <a:rPr lang="ru-RU" dirty="0">
                <a:solidFill>
                  <a:srgbClr val="4E67C8">
                    <a:lumMod val="75000"/>
                  </a:srgbClr>
                </a:solidFill>
              </a:rPr>
              <a:t>экспозиции музея </a:t>
            </a:r>
            <a:r>
              <a:rPr lang="ru-RU" dirty="0" smtClean="0">
                <a:solidFill>
                  <a:srgbClr val="4E67C8">
                    <a:lumMod val="75000"/>
                  </a:srgbClr>
                </a:solidFill>
              </a:rPr>
              <a:t>отражено прошлое Кшенской </a:t>
            </a:r>
            <a:r>
              <a:rPr lang="ru-RU" dirty="0">
                <a:solidFill>
                  <a:srgbClr val="4E67C8">
                    <a:lumMod val="75000"/>
                  </a:srgbClr>
                </a:solidFill>
              </a:rPr>
              <a:t>земли со второй половины ХVII </a:t>
            </a:r>
            <a:r>
              <a:rPr lang="ru-RU" dirty="0" smtClean="0">
                <a:solidFill>
                  <a:srgbClr val="4E67C8">
                    <a:lumMod val="75000"/>
                  </a:srgbClr>
                </a:solidFill>
              </a:rPr>
              <a:t>века </a:t>
            </a:r>
            <a:r>
              <a:rPr lang="ru-RU" dirty="0">
                <a:solidFill>
                  <a:srgbClr val="4E67C8">
                    <a:lumMod val="75000"/>
                  </a:srgbClr>
                </a:solidFill>
              </a:rPr>
              <a:t>до сегодняшних дней. Обширный материал посвящен </a:t>
            </a:r>
            <a:r>
              <a:rPr lang="ru-RU" dirty="0" smtClean="0">
                <a:solidFill>
                  <a:srgbClr val="4E67C8">
                    <a:lumMod val="75000"/>
                  </a:srgbClr>
                </a:solidFill>
              </a:rPr>
              <a:t>появлению </a:t>
            </a:r>
            <a:r>
              <a:rPr lang="ru-RU" dirty="0">
                <a:solidFill>
                  <a:srgbClr val="4E67C8">
                    <a:lumMod val="75000"/>
                  </a:srgbClr>
                </a:solidFill>
              </a:rPr>
              <a:t>и </a:t>
            </a:r>
            <a:r>
              <a:rPr lang="ru-RU" dirty="0" smtClean="0">
                <a:solidFill>
                  <a:srgbClr val="4E67C8">
                    <a:lumMod val="75000"/>
                  </a:srgbClr>
                </a:solidFill>
              </a:rPr>
              <a:t>развитию </a:t>
            </a:r>
            <a:r>
              <a:rPr lang="ru-RU" dirty="0">
                <a:solidFill>
                  <a:srgbClr val="4E67C8">
                    <a:lumMod val="75000"/>
                  </a:srgbClr>
                </a:solidFill>
              </a:rPr>
              <a:t>поселка Кшенский, </a:t>
            </a:r>
            <a:r>
              <a:rPr lang="ru-RU" dirty="0" smtClean="0">
                <a:solidFill>
                  <a:srgbClr val="4E67C8">
                    <a:lumMod val="75000"/>
                  </a:srgbClr>
                </a:solidFill>
              </a:rPr>
              <a:t>знаменитым </a:t>
            </a:r>
            <a:r>
              <a:rPr lang="ru-RU" dirty="0">
                <a:solidFill>
                  <a:srgbClr val="4E67C8">
                    <a:lumMod val="75000"/>
                  </a:srgbClr>
                </a:solidFill>
              </a:rPr>
              <a:t>землякам. </a:t>
            </a:r>
            <a:r>
              <a:rPr lang="ru-RU" dirty="0" smtClean="0">
                <a:solidFill>
                  <a:srgbClr val="4E67C8">
                    <a:lumMod val="75000"/>
                  </a:srgbClr>
                </a:solidFill>
              </a:rPr>
              <a:t>Особой </a:t>
            </a:r>
            <a:r>
              <a:rPr lang="ru-RU" dirty="0">
                <a:solidFill>
                  <a:srgbClr val="4E67C8">
                    <a:lumMod val="75000"/>
                  </a:srgbClr>
                </a:solidFill>
              </a:rPr>
              <a:t>гордостью кшенцев является то, что корни </a:t>
            </a:r>
            <a:r>
              <a:rPr lang="ru-RU" dirty="0" smtClean="0">
                <a:solidFill>
                  <a:srgbClr val="4E67C8">
                    <a:lumMod val="75000"/>
                  </a:srgbClr>
                </a:solidFill>
              </a:rPr>
              <a:t>скульптора </a:t>
            </a:r>
            <a:r>
              <a:rPr lang="ru-RU" dirty="0" err="1" smtClean="0">
                <a:solidFill>
                  <a:srgbClr val="4E67C8">
                    <a:lumMod val="75000"/>
                  </a:srgbClr>
                </a:solidFill>
              </a:rPr>
              <a:t>В.М.Клыкова</a:t>
            </a:r>
            <a:r>
              <a:rPr lang="ru-RU" dirty="0" smtClean="0">
                <a:solidFill>
                  <a:srgbClr val="4E67C8">
                    <a:lumMod val="75000"/>
                  </a:srgbClr>
                </a:solidFill>
              </a:rPr>
              <a:t> берут начало в селе Мармыжи Советского </a:t>
            </a:r>
            <a:r>
              <a:rPr lang="ru-RU" dirty="0">
                <a:solidFill>
                  <a:srgbClr val="4E67C8">
                    <a:lumMod val="75000"/>
                  </a:srgbClr>
                </a:solidFill>
              </a:rPr>
              <a:t>района. </a:t>
            </a:r>
            <a:r>
              <a:rPr lang="ru-RU" dirty="0" smtClean="0">
                <a:solidFill>
                  <a:srgbClr val="4E67C8">
                    <a:lumMod val="75000"/>
                  </a:srgbClr>
                </a:solidFill>
              </a:rPr>
              <a:t>В музее можно узнать и о других знаменитых земляках: декабристе </a:t>
            </a:r>
            <a:r>
              <a:rPr lang="ru-RU" dirty="0">
                <a:solidFill>
                  <a:srgbClr val="4E67C8">
                    <a:lumMod val="75000"/>
                  </a:srgbClr>
                </a:solidFill>
              </a:rPr>
              <a:t>Е.Е. Лачинове, поэте В.В. Бородаевском, художнике Е.Е. Лансере, </a:t>
            </a:r>
            <a:r>
              <a:rPr lang="ru-RU" dirty="0" smtClean="0">
                <a:solidFill>
                  <a:srgbClr val="4E67C8">
                    <a:lumMod val="75000"/>
                  </a:srgbClr>
                </a:solidFill>
              </a:rPr>
              <a:t>скульпторе В.А. </a:t>
            </a:r>
            <a:r>
              <a:rPr lang="ru-RU" dirty="0" err="1" smtClean="0">
                <a:solidFill>
                  <a:srgbClr val="4E67C8">
                    <a:lumMod val="75000"/>
                  </a:srgbClr>
                </a:solidFill>
              </a:rPr>
              <a:t>Чухаркине</a:t>
            </a:r>
            <a:r>
              <a:rPr lang="ru-RU" dirty="0" smtClean="0">
                <a:solidFill>
                  <a:srgbClr val="4E67C8">
                    <a:lumMod val="75000"/>
                  </a:srgbClr>
                </a:solidFill>
              </a:rPr>
              <a:t>, премьер-министре Д.А. Медведеве.</a:t>
            </a:r>
            <a:endParaRPr lang="ru-RU" dirty="0">
              <a:solidFill>
                <a:srgbClr val="4E67C8">
                  <a:lumMod val="75000"/>
                </a:srgbClr>
              </a:solidFill>
            </a:endParaRPr>
          </a:p>
        </p:txBody>
      </p:sp>
      <p:pic>
        <p:nvPicPr>
          <p:cNvPr id="11267" name="Picture 3" descr="F:\Туризм\макет-избы-1-300x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689" y="3281074"/>
            <a:ext cx="3214710" cy="2411032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96136" y="6205438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Экскурсионный </a:t>
            </a:r>
            <a:r>
              <a:rPr lang="ru-RU" sz="1200" dirty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маршрут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Segoe Print" pitchFamily="2" charset="0"/>
                <a:cs typeface="Times New Roman" pitchFamily="18" charset="0"/>
              </a:rPr>
              <a:t>«Великий зодчий святой Руси»</a:t>
            </a:r>
          </a:p>
        </p:txBody>
      </p:sp>
      <p:pic>
        <p:nvPicPr>
          <p:cNvPr id="1026" name="Picture 2" descr="C:\Documents and Settings\Пользователь1\Рабочий стол\для турист маршрута\IMG_21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214" y="3183000"/>
            <a:ext cx="1962277" cy="300421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27" name="Picture 3" descr="C:\Documents and Settings\Пользователь1\Рабочий стол\для турист маршрута\DSCN77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2864" y="3182317"/>
            <a:ext cx="3143272" cy="2730103"/>
          </a:xfrm>
          <a:prstGeom prst="rect">
            <a:avLst/>
          </a:prstGeom>
          <a:noFill/>
        </p:spPr>
      </p:pic>
      <p:pic>
        <p:nvPicPr>
          <p:cNvPr id="1028" name="Picture 4" descr="C:\Documents and Settings\Пользователь1\Рабочий стол\ФОТОГРАФИИ\открытие нового музея\здание\DSCN77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2647" y="5368784"/>
            <a:ext cx="1563705" cy="139569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7253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3" y="0"/>
            <a:ext cx="91459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58847"/>
            <a:ext cx="820891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На основании постановления Администрации Курской области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и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приказа комитета образования и науки Курской области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 в августе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2014 года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Советскому социально-аграрному техникуму присвоено </a:t>
            </a:r>
            <a:r>
              <a:rPr lang="ru-RU" sz="1400" dirty="0" smtClean="0">
                <a:solidFill>
                  <a:srgbClr val="FF0000"/>
                </a:solidFill>
              </a:rPr>
              <a:t>имя Вячеслава Михайловича Клыкова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Посещение техникума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позволит познакомиться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 с разнообразным исследовательским материалом о деятельности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В.М.Клыкова, расскажет о ежегодно проводимом в Советском районе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фестивале научного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и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художественного творчества в память о Великом земляке.</a:t>
            </a:r>
          </a:p>
          <a:p>
            <a:pPr algn="just"/>
            <a:endParaRPr lang="ru-RU" sz="1400" dirty="0">
              <a:solidFill>
                <a:srgbClr val="FF0000"/>
              </a:solidFill>
              <a:effectLst/>
              <a:latin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80528" y="6234755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Экскурсионный </a:t>
            </a:r>
            <a:r>
              <a:rPr lang="ru-RU" sz="1200" dirty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маршрут</a:t>
            </a:r>
          </a:p>
          <a:p>
            <a:pPr lvl="0" algn="ctr"/>
            <a:r>
              <a:rPr lang="ru-RU" sz="1200" b="1" i="1" dirty="0">
                <a:solidFill>
                  <a:srgbClr val="FF0000"/>
                </a:solidFill>
                <a:latin typeface="Segoe Print" pitchFamily="2" charset="0"/>
                <a:cs typeface="Times New Roman" pitchFamily="18" charset="0"/>
              </a:rPr>
              <a:t>«Великий зодчий святой Руси»</a:t>
            </a:r>
          </a:p>
        </p:txBody>
      </p:sp>
      <p:pic>
        <p:nvPicPr>
          <p:cNvPr id="11" name="Picture 7" descr="Фото016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82" y="3789040"/>
            <a:ext cx="2444858" cy="223202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Герасимов Сергей\Documents\no-jIBhKo2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807" y="2204864"/>
            <a:ext cx="5136422" cy="342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Фото016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36" y="3717032"/>
            <a:ext cx="2444858" cy="223202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фото проект 02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937" y="1492772"/>
            <a:ext cx="2819400" cy="182880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/>
        </p:spPr>
      </p:pic>
      <p:pic>
        <p:nvPicPr>
          <p:cNvPr id="13" name="Picture 4" descr="фото проект 034"/>
          <p:cNvPicPr/>
          <p:nvPr/>
        </p:nvPicPr>
        <p:blipFill>
          <a:blip r:embed="rId6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16732"/>
            <a:ext cx="1512168" cy="1818023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99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504363" cy="712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7864" y="2204864"/>
            <a:ext cx="5796136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Храм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с. Мармыжи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Выстроен на месте бывшего Покровского храма, уничтоженного в 1959 году. В 1996 году на месте разрушенной церкви по инициативе уроженца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Мармыжей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, известного российского скульптора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В.М.Клыкова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 и при поддержке местных жителей был установлен и освещён закладной крест. А через два года по проекту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К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лыкова и на его собственные средства началось строительство. Иконостас подарили благотворители, изготовили и расписали его в Вологде. Несколько святых икон выполнены в курской иконописной мастерской</a:t>
            </a:r>
            <a:endParaRPr lang="ru-RU" sz="2000" i="1" dirty="0">
              <a:solidFill>
                <a:schemeClr val="accent1">
                  <a:lumMod val="7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248472" cy="2505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87015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Экскурсионный </a:t>
            </a:r>
            <a:r>
              <a:rPr lang="ru-RU" sz="1200" dirty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маршрут</a:t>
            </a:r>
          </a:p>
          <a:p>
            <a:pPr lvl="0" algn="ctr"/>
            <a:r>
              <a:rPr lang="ru-RU" sz="1200" b="1" i="1" dirty="0">
                <a:solidFill>
                  <a:srgbClr val="FF0000"/>
                </a:solidFill>
                <a:latin typeface="Segoe Print" pitchFamily="2" charset="0"/>
                <a:cs typeface="Times New Roman" pitchFamily="18" charset="0"/>
              </a:rPr>
              <a:t>«Великий зодчий святой Руси»</a:t>
            </a:r>
          </a:p>
        </p:txBody>
      </p:sp>
      <p:pic>
        <p:nvPicPr>
          <p:cNvPr id="2050" name="Picture 2" descr="E:\диск музейный\Храм Покрова в селе Мармыжи\2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9" y="836712"/>
            <a:ext cx="3140595" cy="2086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9" y="3565515"/>
            <a:ext cx="2176201" cy="327300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053" name="Picture 5" descr="E:\диск музейный\Храм Покрова в селе Мармыжи\закладной камень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561856"/>
            <a:ext cx="1727997" cy="1296144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 rot="10109285">
            <a:off x="1547664" y="6021288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9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04363" cy="712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6419" y="3212976"/>
            <a:ext cx="4270761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Образ храма для родных Мармыжей Клыкову навеял знаменитый храм Покрова на Нерли — самая прекрасная русская церковь. И древняя владимирская каменная резьба была мастеру сердечно близка. Горельефы в этом стиле теперь украсили Покровский храм в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Мармыжах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ru-RU" dirty="0" smtClean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 </a:t>
            </a:r>
            <a:r>
              <a:rPr lang="ru-RU" dirty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четырех </a:t>
            </a:r>
            <a:r>
              <a:rPr lang="ru-RU" dirty="0" smtClean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сторон храм </a:t>
            </a:r>
            <a:r>
              <a:rPr lang="ru-RU" dirty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украшен 48 скульптурными изображениями всех значимых святых. </a:t>
            </a:r>
            <a:endParaRPr lang="ru-RU" sz="1600" dirty="0">
              <a:solidFill>
                <a:schemeClr val="accent1">
                  <a:lumMod val="7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3316" name="Picture 4" descr="E:\диск музейный\Храм Покрова в селе Мармыжи\фаса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96752"/>
            <a:ext cx="2185543" cy="1639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E:\диск музейный\Храм Покрова в селе Мармыжи\аркатурный пояс фрагмен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430" y="3450557"/>
            <a:ext cx="2359412" cy="1769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378" y="116632"/>
            <a:ext cx="8956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При входе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храмовую ограду, обращаешь внимание на стилистику врат, выполненных как сербская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звонница.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8" name="Picture 6" descr="E:\диск музейный\Храм Покрова в селе Мармыжи\звонница 2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88836"/>
            <a:ext cx="3647236" cy="2723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диск музейный\Храм Покрова в селе Мармыжи\EmptyName_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84202"/>
            <a:ext cx="2514375" cy="4745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994" y="6397554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Экскурсионный </a:t>
            </a:r>
            <a:r>
              <a:rPr lang="ru-RU" sz="1200" dirty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маршрут</a:t>
            </a:r>
          </a:p>
          <a:p>
            <a:pPr lvl="0" algn="ctr"/>
            <a:r>
              <a:rPr lang="ru-RU" sz="1200" b="1" i="1" dirty="0">
                <a:solidFill>
                  <a:srgbClr val="FF0000"/>
                </a:solidFill>
                <a:latin typeface="Segoe Print" pitchFamily="2" charset="0"/>
                <a:cs typeface="Times New Roman" pitchFamily="18" charset="0"/>
              </a:rPr>
              <a:t>«Великий зодчий святой Руси»</a:t>
            </a:r>
          </a:p>
        </p:txBody>
      </p:sp>
    </p:spTree>
    <p:extLst>
      <p:ext uri="{BB962C8B-B14F-4D97-AF65-F5344CB8AC3E}">
        <p14:creationId xmlns:p14="http://schemas.microsoft.com/office/powerpoint/2010/main" val="42198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73"/>
            <a:ext cx="9371862" cy="703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86764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Прах раба Божия Вячеслава покоится у стены церкви. Мы читаем поминальную молитву и глядим на золотые ветви берез, стекающие к черному литому надгробному Распятию. Сквозь них в зеленоватой дымке виднеются курские дали, подарившие всем нам преподобного чудотворца Серафима Саровского, преподобного Исаакия Оптинского, затворника и чудотворца Иоанна Святогорского, композитора Георгия Свиридова, прозаиков Евгения Носова и Константина Воробьева, певицу Надежду Плевицкую и скульптора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Вячеслава 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  <a:t>Клыкова!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775" y="2236498"/>
            <a:ext cx="2808312" cy="4223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48" y="4359361"/>
            <a:ext cx="3633298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91672" y="3147190"/>
            <a:ext cx="29523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 smtClean="0">
                <a:solidFill>
                  <a:srgbClr val="FF0000"/>
                </a:solidFill>
                <a:latin typeface="TruthCYR Thin" pitchFamily="50" charset="-52"/>
              </a:rPr>
              <a:t>Здесь </a:t>
            </a:r>
            <a:r>
              <a:rPr lang="ru-RU" sz="1600" b="1" dirty="0">
                <a:solidFill>
                  <a:srgbClr val="FF0000"/>
                </a:solidFill>
                <a:latin typeface="TruthCYR Thin" pitchFamily="50" charset="-52"/>
              </a:rPr>
              <a:t>он родился </a:t>
            </a:r>
            <a:r>
              <a:rPr lang="ru-RU" sz="1600" b="1" dirty="0" smtClean="0">
                <a:solidFill>
                  <a:srgbClr val="FF0000"/>
                </a:solidFill>
                <a:latin typeface="TruthCYR Thin" pitchFamily="50" charset="-52"/>
              </a:rPr>
              <a:t>и </a:t>
            </a:r>
            <a:r>
              <a:rPr lang="ru-RU" sz="1600" b="1" dirty="0">
                <a:solidFill>
                  <a:srgbClr val="FF0000"/>
                </a:solidFill>
                <a:latin typeface="TruthCYR Thin" pitchFamily="50" charset="-52"/>
              </a:rPr>
              <a:t>здесь </a:t>
            </a:r>
            <a:r>
              <a:rPr lang="ru-RU" sz="1600" b="1">
                <a:solidFill>
                  <a:srgbClr val="FF0000"/>
                </a:solidFill>
                <a:latin typeface="TruthCYR Thin" pitchFamily="50" charset="-52"/>
              </a:rPr>
              <a:t>он </a:t>
            </a:r>
            <a:r>
              <a:rPr lang="ru-RU" sz="1600" b="1" smtClean="0">
                <a:solidFill>
                  <a:srgbClr val="FF0000"/>
                </a:solidFill>
                <a:latin typeface="TruthCYR Thin" pitchFamily="50" charset="-52"/>
              </a:rPr>
              <a:t>обрёл </a:t>
            </a:r>
            <a:r>
              <a:rPr lang="ru-RU" sz="1600" b="1" dirty="0" smtClean="0">
                <a:solidFill>
                  <a:srgbClr val="FF0000"/>
                </a:solidFill>
                <a:latin typeface="TruthCYR Thin" pitchFamily="50" charset="-52"/>
              </a:rPr>
              <a:t>свой </a:t>
            </a:r>
            <a:r>
              <a:rPr lang="ru-RU" sz="1600" b="1" dirty="0">
                <a:solidFill>
                  <a:srgbClr val="FF0000"/>
                </a:solidFill>
                <a:latin typeface="TruthCYR Thin" pitchFamily="50" charset="-52"/>
              </a:rPr>
              <a:t>покой…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68144" y="6218094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Экскурсионный </a:t>
            </a:r>
            <a:r>
              <a:rPr lang="ru-RU" sz="1200" dirty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маршрут</a:t>
            </a:r>
          </a:p>
          <a:p>
            <a:pPr lvl="0" algn="ctr"/>
            <a:r>
              <a:rPr lang="ru-RU" sz="1200" b="1" i="1" dirty="0">
                <a:solidFill>
                  <a:srgbClr val="FF0000"/>
                </a:solidFill>
                <a:latin typeface="Segoe Print" pitchFamily="2" charset="0"/>
                <a:cs typeface="Times New Roman" pitchFamily="18" charset="0"/>
              </a:rPr>
              <a:t>«Великий зодчий святой Руси»</a:t>
            </a:r>
          </a:p>
        </p:txBody>
      </p:sp>
    </p:spTree>
    <p:extLst>
      <p:ext uri="{BB962C8B-B14F-4D97-AF65-F5344CB8AC3E}">
        <p14:creationId xmlns:p14="http://schemas.microsoft.com/office/powerpoint/2010/main" val="12225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48" y="0"/>
            <a:ext cx="9264358" cy="694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476672"/>
            <a:ext cx="7776864" cy="4810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FF0000"/>
                </a:solidFill>
                <a:latin typeface="Segoe Print" pitchFamily="2" charset="0"/>
                <a:ea typeface="Calibri"/>
                <a:cs typeface="Times New Roman"/>
              </a:rPr>
              <a:t>Экскурсионный маршрут «</a:t>
            </a:r>
            <a:r>
              <a:rPr lang="ru-RU" b="1" i="1" dirty="0" smtClean="0">
                <a:solidFill>
                  <a:srgbClr val="FF0000"/>
                </a:solidFill>
                <a:latin typeface="Segoe Print" pitchFamily="2" charset="0"/>
                <a:cs typeface="Times New Roman" pitchFamily="18" charset="0"/>
              </a:rPr>
              <a:t>Великий зодчий святой Руси».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Segoe Print" pitchFamily="2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Продолжительность экскурсии -  4  часа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Контактная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информация: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306600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Курская 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обл., Советский район, </a:t>
            </a:r>
            <a:r>
              <a:rPr lang="ru-RU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п.Кшенский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ул.Пролетарская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45, отдел по делам молодёжи, физической культуре и спорту Администрации Советского района</a:t>
            </a:r>
            <a:endParaRPr lang="ru-RU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Телефон: 8-471-58-2-24-12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  <a:hlinkClick r:id="rId3"/>
              </a:rPr>
              <a:t>markina.sovr@rkursk.ru</a:t>
            </a:r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endParaRPr lang="ru-RU" sz="2400" dirty="0">
              <a:solidFill>
                <a:srgbClr val="FF000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endParaRPr lang="ru-RU" sz="2800" b="1" dirty="0" smtClean="0">
              <a:solidFill>
                <a:srgbClr val="FF0000"/>
              </a:solidFill>
              <a:latin typeface="Cambria Math" pitchFamily="18" charset="0"/>
              <a:ea typeface="Cambria Math" pitchFamily="18" charset="0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  <a:cs typeface="Aharoni" pitchFamily="2" charset="-79"/>
              </a:rPr>
              <a:t>До встречи на малой родине </a:t>
            </a:r>
            <a:endParaRPr lang="ru-RU" sz="1600" b="1" dirty="0" smtClean="0">
              <a:solidFill>
                <a:schemeClr val="bg2">
                  <a:lumMod val="25000"/>
                </a:schemeClr>
              </a:solidFill>
              <a:latin typeface="Cambria Math" pitchFamily="18" charset="0"/>
              <a:ea typeface="Cambria Math" pitchFamily="18" charset="0"/>
              <a:cs typeface="Aharoni" pitchFamily="2" charset="-79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  <a:cs typeface="Aharoni" pitchFamily="2" charset="-79"/>
              </a:rPr>
              <a:t>Вячеслава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  <a:cs typeface="Aharoni" pitchFamily="2" charset="-79"/>
              </a:rPr>
              <a:t>Михайловича Клыкова!</a:t>
            </a: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                            </a:t>
            </a:r>
            <a:endParaRPr lang="ru-RU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027" y="3212976"/>
            <a:ext cx="5060304" cy="3436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733256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Экскурсионный </a:t>
            </a:r>
            <a:r>
              <a:rPr lang="ru-RU" sz="1200" dirty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маршрут</a:t>
            </a:r>
          </a:p>
          <a:p>
            <a:pPr lvl="0" algn="ctr"/>
            <a:r>
              <a:rPr lang="ru-RU" sz="1200" b="1" i="1" dirty="0">
                <a:solidFill>
                  <a:srgbClr val="FF0000"/>
                </a:solidFill>
                <a:latin typeface="Segoe Print" pitchFamily="2" charset="0"/>
                <a:cs typeface="Times New Roman" pitchFamily="18" charset="0"/>
              </a:rPr>
              <a:t>«Великий зодчий святой Руси»</a:t>
            </a:r>
          </a:p>
        </p:txBody>
      </p:sp>
    </p:spTree>
    <p:extLst>
      <p:ext uri="{BB962C8B-B14F-4D97-AF65-F5344CB8AC3E}">
        <p14:creationId xmlns:p14="http://schemas.microsoft.com/office/powerpoint/2010/main" val="287013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04363" cy="712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5896" y="1052736"/>
            <a:ext cx="52565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itchFamily="34" charset="0"/>
                <a:ea typeface="BatangChe" pitchFamily="49" charset="-127"/>
                <a:cs typeface="Times New Roman"/>
              </a:rPr>
              <a:t>По тернистым, суровым дорогам </a:t>
            </a:r>
          </a:p>
          <a:p>
            <a:pPr lvl="0"/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itchFamily="34" charset="0"/>
                <a:ea typeface="BatangChe" pitchFamily="49" charset="-127"/>
                <a:cs typeface="Times New Roman"/>
              </a:rPr>
              <a:t>Шел он к правде, стремился – к мечте!</a:t>
            </a:r>
          </a:p>
          <a:p>
            <a:pPr lvl="0"/>
            <a:r>
              <a:rPr lang="ru-RU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itchFamily="34" charset="0"/>
                <a:ea typeface="BatangChe" pitchFamily="49" charset="-127"/>
                <a:cs typeface="Times New Roman"/>
              </a:rPr>
              <a:t>Сердце </a:t>
            </a: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itchFamily="34" charset="0"/>
                <a:ea typeface="BatangChe" pitchFamily="49" charset="-127"/>
                <a:cs typeface="Times New Roman"/>
              </a:rPr>
              <a:t>отдал служению Богу,</a:t>
            </a:r>
          </a:p>
          <a:p>
            <a:pPr lvl="0"/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itchFamily="34" charset="0"/>
                <a:ea typeface="BatangChe" pitchFamily="49" charset="-127"/>
                <a:cs typeface="Times New Roman"/>
              </a:rPr>
              <a:t>А талант посвятил…Красоте!</a:t>
            </a:r>
          </a:p>
          <a:p>
            <a:pPr lvl="0" algn="ctr"/>
            <a:r>
              <a:rPr lang="ru-RU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itchFamily="34" charset="0"/>
                <a:ea typeface="BatangChe" pitchFamily="49" charset="-127"/>
                <a:cs typeface="Times New Roman"/>
              </a:rPr>
              <a:t>                               О.Полунина</a:t>
            </a:r>
            <a:endParaRPr lang="ru-RU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Segoe UI Light" pitchFamily="34" charset="0"/>
              <a:ea typeface="BatangChe" pitchFamily="49" charset="-127"/>
              <a:cs typeface="Times New Roman"/>
            </a:endParaRPr>
          </a:p>
        </p:txBody>
      </p:sp>
      <p:pic>
        <p:nvPicPr>
          <p:cNvPr id="5124" name="Picture 4" descr="F:\Туризм\a90d6fc78704d71a7095398e7d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25" y="476672"/>
            <a:ext cx="2847975" cy="47625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6363" y="6169927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Экскурсионный </a:t>
            </a:r>
            <a:r>
              <a:rPr lang="ru-RU" sz="1200" dirty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маршрут</a:t>
            </a:r>
          </a:p>
          <a:p>
            <a:pPr lvl="0" algn="ctr"/>
            <a:r>
              <a:rPr lang="ru-RU" sz="1200" b="1" i="1" dirty="0">
                <a:solidFill>
                  <a:srgbClr val="FF0000"/>
                </a:solidFill>
                <a:latin typeface="Segoe Print" pitchFamily="2" charset="0"/>
                <a:cs typeface="Times New Roman" pitchFamily="18" charset="0"/>
              </a:rPr>
              <a:t>«Великий зодчий святой Руси»</a:t>
            </a:r>
          </a:p>
        </p:txBody>
      </p:sp>
    </p:spTree>
    <p:extLst>
      <p:ext uri="{BB962C8B-B14F-4D97-AF65-F5344CB8AC3E}">
        <p14:creationId xmlns:p14="http://schemas.microsoft.com/office/powerpoint/2010/main" val="173434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04363" cy="712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409712"/>
            <a:ext cx="8676456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24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Цель</a:t>
            </a:r>
            <a:r>
              <a:rPr lang="ru-RU" sz="2400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данного экскурсионного маршрута: знакомство </a:t>
            </a:r>
            <a:r>
              <a:rPr lang="ru-RU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с местами, где родился, рос и </a:t>
            </a:r>
            <a:r>
              <a:rPr lang="ru-RU" sz="2400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обрёл </a:t>
            </a:r>
            <a:r>
              <a:rPr lang="ru-RU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свой покой советский и российский скульптор, президент Международного фонда славянской письменности и культуры, лауреат Государственных премий СССР и РСФСР, председатель возрождённого Союза русского народа </a:t>
            </a:r>
            <a:r>
              <a:rPr lang="ru-RU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Вячеслав Михайлович Клыков</a:t>
            </a:r>
            <a:r>
              <a:rPr lang="ru-RU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. </a:t>
            </a:r>
            <a:endParaRPr lang="ru-RU" sz="2400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pic>
        <p:nvPicPr>
          <p:cNvPr id="6148" name="Picture 4" descr="F:\Туризм\Klykov_2004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08920"/>
            <a:ext cx="2748012" cy="40919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194" y="5709208"/>
            <a:ext cx="3600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Экскурсионный маршрут</a:t>
            </a:r>
          </a:p>
          <a:p>
            <a:pPr lvl="0" algn="ctr"/>
            <a:r>
              <a:rPr lang="ru-RU" sz="1200" b="1" i="1" dirty="0">
                <a:solidFill>
                  <a:srgbClr val="FF0000"/>
                </a:solidFill>
                <a:latin typeface="Segoe Print" pitchFamily="2" charset="0"/>
                <a:cs typeface="Times New Roman" pitchFamily="18" charset="0"/>
              </a:rPr>
              <a:t>«Великий зодчий святой Руси»</a:t>
            </a:r>
          </a:p>
        </p:txBody>
      </p:sp>
    </p:spTree>
    <p:extLst>
      <p:ext uri="{BB962C8B-B14F-4D97-AF65-F5344CB8AC3E}">
        <p14:creationId xmlns:p14="http://schemas.microsoft.com/office/powerpoint/2010/main" val="420127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" y="-17042"/>
            <a:ext cx="9504363" cy="712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 rot="20685121">
            <a:off x="2016036" y="2010053"/>
            <a:ext cx="145392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635200" y="11014"/>
            <a:ext cx="2088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  <a:t>Музей В.М. Клыкова</a:t>
            </a:r>
            <a:endParaRPr lang="ru-RU" dirty="0" smtClean="0">
              <a:solidFill>
                <a:srgbClr val="FF0000"/>
              </a:solidFill>
            </a:endParaRP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  <a:t>(ст. Мармыжи Советского района)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2016">
            <a:off x="5826173" y="1845410"/>
            <a:ext cx="709874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42114">
            <a:off x="7229329" y="4025555"/>
            <a:ext cx="128859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73635">
            <a:off x="6116334" y="5057442"/>
            <a:ext cx="1828800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85129">
            <a:off x="3126163" y="5039803"/>
            <a:ext cx="2280802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47664" y="5360379"/>
            <a:ext cx="704630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87083">
            <a:off x="632342" y="4643914"/>
            <a:ext cx="534501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9913">
            <a:off x="6589045" y="2429983"/>
            <a:ext cx="990798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487251" y="288014"/>
            <a:ext cx="2888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Памятник Г.К.Жукову (п.Кшенский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</a:p>
        </p:txBody>
      </p:sp>
      <p:sp>
        <p:nvSpPr>
          <p:cNvPr id="16" name="Овал 15"/>
          <p:cNvSpPr/>
          <p:nvPr/>
        </p:nvSpPr>
        <p:spPr>
          <a:xfrm>
            <a:off x="7141221" y="3040836"/>
            <a:ext cx="396044" cy="4341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8200109" y="4800326"/>
            <a:ext cx="396044" cy="4341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2559229" y="5230861"/>
            <a:ext cx="396044" cy="4341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951496" y="5207237"/>
            <a:ext cx="396044" cy="4341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117590" y="3142631"/>
            <a:ext cx="1542550" cy="12224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Начало маршрута</a:t>
            </a: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8774">
            <a:off x="489576" y="2719825"/>
            <a:ext cx="649363" cy="28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-137409" y="255185"/>
            <a:ext cx="3092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  <a:cs typeface="Arial" pitchFamily="34" charset="0"/>
              </a:rPr>
              <a:t>Экскурсионный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  <a:cs typeface="Arial" pitchFamily="34" charset="0"/>
              </a:rPr>
              <a:t>маршрут</a:t>
            </a:r>
          </a:p>
          <a:p>
            <a:pPr lvl="0" algn="ctr"/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«Великий зодчий святой Руси»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0" y="945618"/>
            <a:ext cx="2934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оклонный крест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(с. Красная Поляна </a:t>
            </a:r>
          </a:p>
          <a:p>
            <a:pPr lvl="0" algn="ctr"/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Черемисиновского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района)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 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018998" y="1693664"/>
            <a:ext cx="2379473" cy="149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Площадь Кирилла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Мефодия (п.Кшенский)</a:t>
            </a:r>
            <a:endParaRPr lang="ru-RU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832712" y="5439092"/>
            <a:ext cx="25020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Советский краеведческий музей </a:t>
            </a:r>
          </a:p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(п.Кшенский)</a:t>
            </a:r>
            <a:endParaRPr lang="ru-RU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808630" y="5410692"/>
            <a:ext cx="3222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Советский социально-аграрный техникум имени В.М.Клыкова</a:t>
            </a:r>
          </a:p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(п.Коммунар)</a:t>
            </a:r>
            <a:endParaRPr lang="ru-RU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773153" y="5952967"/>
            <a:ext cx="1906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Храм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с.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Мармыжи</a:t>
            </a:r>
          </a:p>
          <a:p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5783" y="5712508"/>
            <a:ext cx="1612571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Могила В.М.Клыкова</a:t>
            </a: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691" y="2694647"/>
            <a:ext cx="2986276" cy="2027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 descr="F:\Туризм\L2hvbWUvdTIwNzQ4NTIzOS9wdWJsaWNfaHRtbC9pbWFnZXMvdnlzdGF2a2Eva2x5a292L2tsX2NyZXN0LmpwZw==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78" y="1964356"/>
            <a:ext cx="431315" cy="573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Овал 31"/>
          <p:cNvSpPr/>
          <p:nvPr/>
        </p:nvSpPr>
        <p:spPr>
          <a:xfrm>
            <a:off x="1264096" y="2296013"/>
            <a:ext cx="396044" cy="4341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" name="Picture 7" descr="E:\диск музейный\МК 1а\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37" y="1302337"/>
            <a:ext cx="782526" cy="520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Овал 33"/>
          <p:cNvSpPr/>
          <p:nvPr/>
        </p:nvSpPr>
        <p:spPr>
          <a:xfrm>
            <a:off x="3533658" y="1626424"/>
            <a:ext cx="396044" cy="4341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155" y="1002583"/>
            <a:ext cx="456580" cy="898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Овал 35"/>
          <p:cNvSpPr/>
          <p:nvPr/>
        </p:nvSpPr>
        <p:spPr>
          <a:xfrm>
            <a:off x="6613989" y="1626425"/>
            <a:ext cx="396044" cy="4341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Picture 4" descr="F:\Туризм\L2hvbWUvdTIwNzQ4NTIzOS9wdWJsaWNfaHRtbC9pbWFnZXMva3Vyc2sva3NoZW5za2l5X2tyMi5qcGc=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340" y="3238948"/>
            <a:ext cx="533386" cy="758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Овал 37"/>
          <p:cNvSpPr/>
          <p:nvPr/>
        </p:nvSpPr>
        <p:spPr>
          <a:xfrm>
            <a:off x="7144297" y="3044332"/>
            <a:ext cx="396044" cy="4341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9" name="Picture 3" descr="C:\Documents and Settings\Пользователь1\Рабочий стол\для турист маршрута\DSCN771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74066" y="4479908"/>
            <a:ext cx="769933" cy="499419"/>
          </a:xfrm>
          <a:prstGeom prst="rect">
            <a:avLst/>
          </a:prstGeom>
          <a:noFill/>
        </p:spPr>
      </p:pic>
      <p:sp>
        <p:nvSpPr>
          <p:cNvPr id="40" name="Овал 39"/>
          <p:cNvSpPr/>
          <p:nvPr/>
        </p:nvSpPr>
        <p:spPr>
          <a:xfrm>
            <a:off x="8176045" y="4809587"/>
            <a:ext cx="396044" cy="4341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1" name="Picture 2" descr="C:\Users\Герасимов Сергей\Documents\no-jIBhKo2g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018" y="4465547"/>
            <a:ext cx="770971" cy="5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Овал 41"/>
          <p:cNvSpPr/>
          <p:nvPr/>
        </p:nvSpPr>
        <p:spPr>
          <a:xfrm>
            <a:off x="5551616" y="4796732"/>
            <a:ext cx="396044" cy="4341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589" y="5435021"/>
            <a:ext cx="1022943" cy="603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Овал 43"/>
          <p:cNvSpPr/>
          <p:nvPr/>
        </p:nvSpPr>
        <p:spPr>
          <a:xfrm>
            <a:off x="2557110" y="5217956"/>
            <a:ext cx="396044" cy="4341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695" y="4581128"/>
            <a:ext cx="518141" cy="779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Овал 45"/>
          <p:cNvSpPr/>
          <p:nvPr/>
        </p:nvSpPr>
        <p:spPr>
          <a:xfrm>
            <a:off x="951496" y="5217955"/>
            <a:ext cx="396044" cy="4341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72929" y="1002582"/>
            <a:ext cx="21082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Поклонный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крест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(ст. Мармыжи </a:t>
            </a:r>
            <a:endParaRPr lang="ru-RU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  <a:t>Советского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района)</a:t>
            </a:r>
          </a:p>
          <a:p>
            <a:endParaRPr lang="ru-RU" dirty="0"/>
          </a:p>
        </p:txBody>
      </p:sp>
      <p:sp>
        <p:nvSpPr>
          <p:cNvPr id="47" name="Стрелка вправо 46"/>
          <p:cNvSpPr/>
          <p:nvPr/>
        </p:nvSpPr>
        <p:spPr>
          <a:xfrm rot="1086760">
            <a:off x="4068665" y="1983877"/>
            <a:ext cx="1158102" cy="221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814" y="2235812"/>
            <a:ext cx="464765" cy="705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Овал 48"/>
          <p:cNvSpPr/>
          <p:nvPr/>
        </p:nvSpPr>
        <p:spPr>
          <a:xfrm>
            <a:off x="5289229" y="2002795"/>
            <a:ext cx="396044" cy="4341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56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" y="-23435"/>
            <a:ext cx="9504363" cy="712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77072"/>
            <a:ext cx="8352928" cy="2616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12-ти метровый </a:t>
            </a: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Поклонный </a:t>
            </a:r>
            <a:r>
              <a:rPr lang="ru-RU" sz="1600" b="1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крест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изготовлен по проекту народного художника России, скульптора Вячеслава Клыкова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и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установлен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у дороги у с. Красная Поляна Черемисиновского района Курской области летом 2002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года.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 </a:t>
            </a:r>
            <a:b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Именно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там, по мнению скульптора, находится место исторического сражения курских ополченцев с ордой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ногайцев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Большого Улуса. Это сражение скульптор считал незаслуженно забытым. Стоит отметить, что упоминания о битве курян с ордою ногайцев можно встретить не во многих источниках. По некоторым данным, она произошла 12 июля по новому стилю одновременно с Полтавским сражением в день памяти святых апостолов Петра и Павла.</a:t>
            </a:r>
            <a:endParaRPr lang="ru-RU" sz="1600" dirty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8195" name="Picture 3" descr="F:\Туризм\L2hvbWUvdTIwNzQ4NTIzOS9wdWJsaWNfaHRtbC9pbWFnZXMvdnlzdGF2a2Eva2x5a292L2tsX2NyZXN0LmpwZw==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6635"/>
            <a:ext cx="3049101" cy="405530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Туризм\kl_pokl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40768"/>
            <a:ext cx="4210194" cy="272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 rot="9014394">
            <a:off x="2492751" y="2867215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44208" y="71060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Экскурсионный </a:t>
            </a:r>
            <a:r>
              <a:rPr lang="ru-RU" sz="1200" dirty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маршрут</a:t>
            </a:r>
          </a:p>
          <a:p>
            <a:pPr lvl="0" algn="ctr"/>
            <a:r>
              <a:rPr lang="ru-RU" sz="1200" b="1" i="1" dirty="0">
                <a:solidFill>
                  <a:srgbClr val="FF0000"/>
                </a:solidFill>
                <a:latin typeface="Segoe Print" pitchFamily="2" charset="0"/>
                <a:cs typeface="Times New Roman" pitchFamily="18" charset="0"/>
              </a:rPr>
              <a:t>«Великий зодчий святой Руси»</a:t>
            </a:r>
          </a:p>
        </p:txBody>
      </p:sp>
    </p:spTree>
    <p:extLst>
      <p:ext uri="{BB962C8B-B14F-4D97-AF65-F5344CB8AC3E}">
        <p14:creationId xmlns:p14="http://schemas.microsoft.com/office/powerpoint/2010/main" val="407583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8" y="0"/>
            <a:ext cx="9504363" cy="712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48680"/>
            <a:ext cx="4680520" cy="2301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2 июня 2008 года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на малой родине Вячеслава Михайловича Клыкова открыт музей его имени.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В экспозиции музея личные вещи, переданные семьёй скульптора, модели памятников, фотодокументы, документальные фильмы о творчестве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В.М.Клыкова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9219" name="Picture 3" descr="E:\диск музейный\Музей В М Клыкова\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92696"/>
            <a:ext cx="3333437" cy="501317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диск музейный\МК2а\_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34" y="2824114"/>
            <a:ext cx="2547054" cy="169362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E:\диск музейный\МК2а\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087903"/>
            <a:ext cx="2707332" cy="180020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:\диск музейный\МК2а\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861048"/>
            <a:ext cx="1720616" cy="2088232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E:\диск музейный\МК 1а\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22359"/>
            <a:ext cx="4042440" cy="268796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45197" y="6507663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Экскурсионный </a:t>
            </a:r>
            <a:r>
              <a:rPr lang="ru-RU" sz="1200" dirty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маршрут</a:t>
            </a:r>
          </a:p>
          <a:p>
            <a:pPr lvl="0" algn="ctr"/>
            <a:r>
              <a:rPr lang="ru-RU" sz="1200" b="1" i="1" dirty="0">
                <a:solidFill>
                  <a:srgbClr val="FF0000"/>
                </a:solidFill>
                <a:latin typeface="Segoe Print" pitchFamily="2" charset="0"/>
                <a:cs typeface="Times New Roman" pitchFamily="18" charset="0"/>
              </a:rPr>
              <a:t>«Великий зодчий святой Руси»</a:t>
            </a:r>
          </a:p>
        </p:txBody>
      </p:sp>
    </p:spTree>
    <p:extLst>
      <p:ext uri="{BB962C8B-B14F-4D97-AF65-F5344CB8AC3E}">
        <p14:creationId xmlns:p14="http://schemas.microsoft.com/office/powerpoint/2010/main" val="117035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404664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Поклонный крест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на братской могиле советских воинов и железнодорожников, павших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на станции Мармыжи, установленный В.М.Клыковым 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84784"/>
            <a:ext cx="3055372" cy="463852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112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Герасимов Сергей\Documents\_DSC0016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4089380" cy="3342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116680"/>
            <a:ext cx="27363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100" dirty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Экскурсионный маршрут</a:t>
            </a:r>
          </a:p>
          <a:p>
            <a:pPr lvl="0" algn="ctr"/>
            <a:r>
              <a:rPr lang="ru-RU" sz="1100" b="1" i="1" dirty="0">
                <a:solidFill>
                  <a:srgbClr val="FF0000"/>
                </a:solidFill>
                <a:latin typeface="Segoe Print" pitchFamily="2" charset="0"/>
                <a:cs typeface="Times New Roman" pitchFamily="18" charset="0"/>
              </a:rPr>
              <a:t>«Великий зодчий святой Руси»</a:t>
            </a:r>
            <a:endParaRPr lang="ru-RU" sz="1100" b="1" i="1" dirty="0">
              <a:solidFill>
                <a:srgbClr val="FF0000"/>
              </a:solidFill>
              <a:latin typeface="Segoe Print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00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" y="0"/>
            <a:ext cx="11578645" cy="775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32656"/>
            <a:ext cx="3600401" cy="505048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5976" y="105273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 smtClean="0">
                <a:solidFill>
                  <a:srgbClr val="FF0000"/>
                </a:solidFill>
              </a:rPr>
              <a:t>Памятник Г.К.Жукову,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подаренны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й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rgbClr val="4E67C8">
                    <a:lumMod val="75000"/>
                  </a:srgbClr>
                </a:solidFill>
              </a:rPr>
              <a:t>В.М.Клыковым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землякам в честь </a:t>
            </a:r>
          </a:p>
          <a:p>
            <a:pPr lvl="0"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55- летнего юбилея Победы, </a:t>
            </a:r>
          </a:p>
          <a:p>
            <a:pPr lvl="0" algn="ctr"/>
            <a:r>
              <a:rPr lang="ru-RU" dirty="0">
                <a:solidFill>
                  <a:srgbClr val="4E67C8">
                    <a:lumMod val="75000"/>
                  </a:srgbClr>
                </a:solidFill>
              </a:rPr>
              <a:t>у</a:t>
            </a:r>
            <a:r>
              <a:rPr lang="ru-RU" dirty="0" smtClean="0">
                <a:solidFill>
                  <a:srgbClr val="4E67C8">
                    <a:lumMod val="75000"/>
                  </a:srgbClr>
                </a:solidFill>
              </a:rPr>
              <a:t>становлен </a:t>
            </a:r>
            <a:r>
              <a:rPr lang="ru-RU" dirty="0">
                <a:solidFill>
                  <a:srgbClr val="4E67C8">
                    <a:lumMod val="75000"/>
                  </a:srgbClr>
                </a:solidFill>
              </a:rPr>
              <a:t>в п. </a:t>
            </a:r>
            <a:r>
              <a:rPr lang="ru-RU" dirty="0" smtClean="0">
                <a:solidFill>
                  <a:srgbClr val="4E67C8">
                    <a:lumMod val="75000"/>
                  </a:srgbClr>
                </a:solidFill>
              </a:rPr>
              <a:t>Кшенский </a:t>
            </a:r>
            <a:r>
              <a:rPr lang="ru-RU" dirty="0">
                <a:solidFill>
                  <a:srgbClr val="4E67C8">
                    <a:lumMod val="75000"/>
                  </a:srgbClr>
                </a:solidFill>
              </a:rPr>
              <a:t>на </a:t>
            </a:r>
            <a:r>
              <a:rPr lang="ru-RU" dirty="0" smtClean="0">
                <a:solidFill>
                  <a:srgbClr val="4E67C8">
                    <a:lumMod val="75000"/>
                  </a:srgbClr>
                </a:solidFill>
              </a:rPr>
              <a:t>привокзальной площади в 2000 году.</a:t>
            </a:r>
          </a:p>
          <a:p>
            <a:pPr lvl="0" algn="ctr"/>
            <a:r>
              <a:rPr lang="ru-RU" dirty="0" smtClean="0">
                <a:solidFill>
                  <a:srgbClr val="4E67C8">
                    <a:lumMod val="75000"/>
                  </a:srgbClr>
                </a:solidFill>
              </a:rPr>
              <a:t>Примечательно, что памятник легендарному маршалу работы В.М.Клыкова установлен и в Москве на Красной площади.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809996"/>
            <a:ext cx="1536700" cy="302260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6196559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Экскурсионный </a:t>
            </a:r>
            <a:r>
              <a:rPr lang="ru-RU" sz="1200" dirty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маршрут</a:t>
            </a:r>
          </a:p>
          <a:p>
            <a:pPr lvl="0" algn="ctr"/>
            <a:r>
              <a:rPr lang="ru-RU" sz="1200" b="1" i="1" dirty="0">
                <a:solidFill>
                  <a:srgbClr val="FF0000"/>
                </a:solidFill>
                <a:latin typeface="Segoe Print" pitchFamily="2" charset="0"/>
                <a:cs typeface="Times New Roman" pitchFamily="18" charset="0"/>
              </a:rPr>
              <a:t>«Великий зодчий святой Руси»</a:t>
            </a:r>
          </a:p>
        </p:txBody>
      </p:sp>
    </p:spTree>
    <p:extLst>
      <p:ext uri="{BB962C8B-B14F-4D97-AF65-F5344CB8AC3E}">
        <p14:creationId xmlns:p14="http://schemas.microsoft.com/office/powerpoint/2010/main" val="346225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04363" cy="712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260648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Памятник-крест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в честь просветителей, основоположников славянской письменности Кирилла и Мефодия работы известного скульптора, уроженца Советского района В.М.Клыкова был установлен в 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Кшенский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на площади около кинотеатра в 1995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году.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>
              <a:effectLst/>
            </a:endParaRPr>
          </a:p>
        </p:txBody>
      </p:sp>
      <p:pic>
        <p:nvPicPr>
          <p:cNvPr id="10243" name="Picture 3" descr="F:\Туризм\kshenskiy_k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3365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Туризм\L2hvbWUvdTIwNzQ4NTIzOS9wdWJsaWNfaHRtbC9pbWFnZXMva3Vyc2sva3NoZW5za2l5X2tyMi5qcGc=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3405034" cy="4843661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23686" y="6165502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Экскурсионный </a:t>
            </a:r>
            <a:r>
              <a:rPr lang="ru-RU" sz="1200" dirty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маршрут</a:t>
            </a:r>
          </a:p>
          <a:p>
            <a:pPr lvl="0" algn="ctr"/>
            <a:r>
              <a:rPr lang="ru-RU" sz="1200" b="1" i="1" dirty="0">
                <a:solidFill>
                  <a:srgbClr val="FF0000"/>
                </a:solidFill>
                <a:latin typeface="Segoe Print" pitchFamily="2" charset="0"/>
                <a:cs typeface="Times New Roman" pitchFamily="18" charset="0"/>
              </a:rPr>
              <a:t>«Великий зодчий святой Руси»</a:t>
            </a:r>
          </a:p>
        </p:txBody>
      </p:sp>
    </p:spTree>
    <p:extLst>
      <p:ext uri="{BB962C8B-B14F-4D97-AF65-F5344CB8AC3E}">
        <p14:creationId xmlns:p14="http://schemas.microsoft.com/office/powerpoint/2010/main" val="229138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782</TotalTime>
  <Words>852</Words>
  <Application>Microsoft Office PowerPoint</Application>
  <PresentationFormat>Экран (4:3)</PresentationFormat>
  <Paragraphs>87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Герасимов Сергей</dc:creator>
  <cp:lastModifiedBy>ODM</cp:lastModifiedBy>
  <cp:revision>96</cp:revision>
  <cp:lastPrinted>2015-06-04T13:29:42Z</cp:lastPrinted>
  <dcterms:created xsi:type="dcterms:W3CDTF">2015-05-25T07:51:39Z</dcterms:created>
  <dcterms:modified xsi:type="dcterms:W3CDTF">2015-06-04T13:32:56Z</dcterms:modified>
</cp:coreProperties>
</file>