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9" r:id="rId2"/>
    <p:sldId id="306" r:id="rId3"/>
    <p:sldId id="304" r:id="rId4"/>
    <p:sldId id="297" r:id="rId5"/>
    <p:sldId id="310" r:id="rId6"/>
    <p:sldId id="268" r:id="rId7"/>
    <p:sldId id="265" r:id="rId8"/>
    <p:sldId id="326" r:id="rId9"/>
    <p:sldId id="327" r:id="rId10"/>
    <p:sldId id="328" r:id="rId11"/>
    <p:sldId id="329" r:id="rId12"/>
    <p:sldId id="330" r:id="rId13"/>
    <p:sldId id="282" r:id="rId14"/>
    <p:sldId id="288" r:id="rId15"/>
    <p:sldId id="331" r:id="rId16"/>
    <p:sldId id="266" r:id="rId17"/>
    <p:sldId id="279" r:id="rId18"/>
    <p:sldId id="275" r:id="rId19"/>
    <p:sldId id="333" r:id="rId20"/>
    <p:sldId id="332" r:id="rId21"/>
    <p:sldId id="287" r:id="rId22"/>
    <p:sldId id="334" r:id="rId23"/>
    <p:sldId id="293" r:id="rId24"/>
    <p:sldId id="312" r:id="rId25"/>
    <p:sldId id="314" r:id="rId26"/>
    <p:sldId id="315" r:id="rId27"/>
    <p:sldId id="294" r:id="rId28"/>
    <p:sldId id="301" r:id="rId29"/>
    <p:sldId id="267" r:id="rId30"/>
    <p:sldId id="317" r:id="rId31"/>
    <p:sldId id="335" r:id="rId32"/>
    <p:sldId id="300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CAE37"/>
    <a:srgbClr val="FEBF4C"/>
    <a:srgbClr val="8C9BB3"/>
    <a:srgbClr val="D190D8"/>
    <a:srgbClr val="536FFB"/>
    <a:srgbClr val="D8D2FC"/>
    <a:srgbClr val="A192F8"/>
    <a:srgbClr val="75A4DD"/>
    <a:srgbClr val="C45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5332" autoAdjust="0"/>
  </p:normalViewPr>
  <p:slideViewPr>
    <p:cSldViewPr>
      <p:cViewPr varScale="1">
        <p:scale>
          <a:sx n="127" d="100"/>
          <a:sy n="127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6;&#1077;&#1085;&#1103;\&#1041;&#1102;&#1076;&#1078;&#1077;&#1090;%20&#1076;&#1083;&#1103;%20&#1075;&#1088;&#1072;&#1078;&#1076;&#1072;&#1085;\2021%20&#1075;&#1086;&#1076;\&#1058;&#1072;&#1073;&#1083;&#1080;&#1094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43116820963726E-2"/>
          <c:y val="2.9847111004760153E-2"/>
          <c:w val="0.95736126999319981"/>
          <c:h val="0.869410022817977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94812297056255E-2"/>
                  <c:y val="-0.439031598884800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807 091,0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33347600321822"/>
                      <c:h val="7.8797301283706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B1A-4713-B471-EDE2BA4A8A49}"/>
                </c:ext>
              </c:extLst>
            </c:dLbl>
            <c:dLbl>
              <c:idx val="1"/>
              <c:layout>
                <c:manualLayout>
                  <c:x val="1.1829885617243893E-4"/>
                  <c:y val="-0.460291235757341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647 130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1A-4713-B471-EDE2BA4A8A49}"/>
                </c:ext>
              </c:extLst>
            </c:dLbl>
            <c:dLbl>
              <c:idx val="2"/>
              <c:layout>
                <c:manualLayout>
                  <c:x val="6.1997072966232421E-3"/>
                  <c:y val="-0.388365935392887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676 360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36075691185385"/>
                      <c:h val="6.1729293785430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1A-4713-B471-EDE2BA4A8A49}"/>
                </c:ext>
              </c:extLst>
            </c:dLbl>
            <c:dLbl>
              <c:idx val="3"/>
              <c:layout>
                <c:manualLayout>
                  <c:x val="3.0021551101967966E-2"/>
                  <c:y val="-0.36993091936755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558 509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A-4713-B471-EDE2BA4A8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807091</c:v>
                </c:pt>
                <c:pt idx="1">
                  <c:v>648847</c:v>
                </c:pt>
                <c:pt idx="2">
                  <c:v>673121</c:v>
                </c:pt>
                <c:pt idx="3">
                  <c:v>555139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1A-4713-B471-EDE2BA4A8A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3113136"/>
        <c:axId val="243113528"/>
        <c:axId val="0"/>
      </c:bar3DChart>
      <c:catAx>
        <c:axId val="24311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113528"/>
        <c:crosses val="autoZero"/>
        <c:auto val="1"/>
        <c:lblAlgn val="ctr"/>
        <c:lblOffset val="100"/>
        <c:noMultiLvlLbl val="0"/>
      </c:catAx>
      <c:valAx>
        <c:axId val="2431135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4311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226180215613414"/>
          <c:y val="0.17585015901633241"/>
          <c:w val="0.52927302976253543"/>
          <c:h val="0.5053190433713098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98696693467735"/>
          <c:y val="0"/>
          <c:w val="0.79294701419481228"/>
          <c:h val="0.91233985067907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DC4-470B-A9D9-ED608F438A2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DC4-470B-A9D9-ED608F438A2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DC4-470B-A9D9-ED608F438A2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DC4-470B-A9D9-ED608F438A2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4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4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DC4-470B-A9D9-ED608F438A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 dirty="0"/>
                      <a:t>Образование 
67,5</a:t>
                    </a: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C4-470B-A9D9-ED608F438A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100" dirty="0"/>
                      <a:t>Социальная политика, здраво-</a:t>
                    </a:r>
                  </a:p>
                  <a:p>
                    <a:pPr>
                      <a:defRPr sz="1600"/>
                    </a:pPr>
                    <a:r>
                      <a:rPr lang="ru-RU" sz="1100" dirty="0"/>
                      <a:t> охранение, культура, </a:t>
                    </a:r>
                  </a:p>
                  <a:p>
                    <a:pPr>
                      <a:defRPr sz="1600"/>
                    </a:pPr>
                    <a:r>
                      <a:rPr lang="ru-RU" sz="1100" dirty="0"/>
                      <a:t>ФК и спорт
18</a:t>
                    </a:r>
                    <a:r>
                      <a:rPr lang="ru-RU" sz="1100" b="1" dirty="0"/>
                      <a:t>,3 %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4-470B-A9D9-ED608F438A2E}"/>
                </c:ext>
              </c:extLst>
            </c:dLbl>
            <c:dLbl>
              <c:idx val="2"/>
              <c:layout>
                <c:manualLayout>
                  <c:x val="-8.8819068065179169E-3"/>
                  <c:y val="2.0361361254798548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Национальная экономика
</a:t>
                    </a:r>
                    <a:r>
                      <a:rPr lang="ru-RU" sz="1100" b="1" dirty="0"/>
                      <a:t>2,7 %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C4-470B-A9D9-ED608F438A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dirty="0"/>
                      <a:t>ЖКХ
0</a:t>
                    </a:r>
                    <a:r>
                      <a:rPr lang="ru-RU" sz="1200" b="1" dirty="0"/>
                      <a:t>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4-470B-A9D9-ED608F438A2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100" b="0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Прочие расходы</a:t>
                    </a:r>
                    <a:r>
                      <a:rPr lang="ru-RU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
11,4 %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800" b="1" i="0" u="none" strike="noStrike" kern="1200" baseline="0" dirty="0" smtClean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4-470B-A9D9-ED608F438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Лист1!$A$1:$A$5</c:f>
              <c:strCache>
                <c:ptCount val="5"/>
                <c:pt idx="0">
                  <c:v>Образование </c:v>
                </c:pt>
                <c:pt idx="1">
                  <c:v>Социальная политика, культура, ФК и спорт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43.6</c:v>
                </c:pt>
                <c:pt idx="1">
                  <c:v>11.7</c:v>
                </c:pt>
                <c:pt idx="2">
                  <c:v>17.2</c:v>
                </c:pt>
                <c:pt idx="3">
                  <c:v>7.8</c:v>
                </c:pt>
                <c:pt idx="4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C4-470B-A9D9-ED608F438A2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2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B677A-3BFF-4E0B-83F7-BDCA2C7C9F09}" type="doc">
      <dgm:prSet loTypeId="urn:microsoft.com/office/officeart/2009/3/layout/PlusandMinus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561459-72D3-479F-8D48-C67D38A5E28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</a:p>
      </dgm:t>
    </dgm:pt>
    <dgm:pt modelId="{3D7AC452-8583-4910-96D5-F4775863694F}" type="par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39BAC4A4-E87D-45EC-9754-4128A437540D}" type="sibTrans" cxnId="{77B8FABA-D61F-4598-9F2F-89F575CD6200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F334592D-D7A6-4CB2-B3FA-D515063FBF77}">
      <dgm:prSet phldrT="[Текст]" custT="1"/>
      <dgm:spPr/>
      <dgm:t>
        <a:bodyPr/>
        <a:lstStyle/>
        <a:p>
          <a:endParaRPr lang="ru-RU"/>
        </a:p>
      </dgm:t>
    </dgm:pt>
    <dgm:pt modelId="{67C3BE28-4912-42C9-826F-DADA3C899814}" type="par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04653C2-8DA9-41E3-A90E-ED27A7BDF161}" type="sibTrans" cxnId="{966B547B-7CB5-410F-99FA-BB071B4B1A34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E68F096-81B2-41DD-8B75-70E6FD7457DC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851E4DA4-ACFD-43F3-A02A-268827FFB791}" type="par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E8D3CFB-2600-4538-A761-652CF3B27ECF}" type="sibTrans" cxnId="{BE21F2C6-C81D-4695-85A9-ED953BF2EF3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C2B226D8-3D50-4ABE-95E9-48ECBC6F64C9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4F644811-A1CB-43A5-BFAB-AD852C3BEA39}" type="par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2CF2BCBD-4DAA-4B21-AF6C-2416FF991446}" type="sibTrans" cxnId="{F8740051-8F7F-4978-A86B-5076E55F7873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0DD1D500-2150-4C04-845B-1C1A51F4FCC1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5C295B0E-C56B-42D2-9B2A-93173E13D8E8}" type="par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EAFD4502-5034-4818-A50D-983EB9E3CC46}" type="sibTrans" cxnId="{FCA77A2D-C5AB-48E2-A2BF-CB16539F1AB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9DE89B7C-2F71-4950-B59C-CE083FF1BBD4}">
      <dgm:prSet/>
      <dgm:spPr/>
      <dgm:t>
        <a:bodyPr/>
        <a:lstStyle/>
        <a:p>
          <a:endParaRPr lang="ru-RU" dirty="0">
            <a:solidFill>
              <a:srgbClr val="00B0F0"/>
            </a:solidFill>
          </a:endParaRPr>
        </a:p>
      </dgm:t>
    </dgm:pt>
    <dgm:pt modelId="{176F11D0-D8E8-4B48-987F-3181EDD70990}" type="par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78F66A60-722D-4C6C-AD20-2AC90905FD31}" type="sibTrans" cxnId="{ECE26900-A5AB-4729-9B0F-A8F55B3FB285}">
      <dgm:prSet/>
      <dgm:spPr/>
      <dgm:t>
        <a:bodyPr/>
        <a:lstStyle/>
        <a:p>
          <a:endParaRPr lang="ru-RU">
            <a:solidFill>
              <a:srgbClr val="00B0F0"/>
            </a:solidFill>
          </a:endParaRPr>
        </a:p>
      </dgm:t>
    </dgm:pt>
    <dgm:pt modelId="{610E6287-1266-482C-9D01-E725D403C80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E891D-C527-4C7B-A1C0-28A3B1774871}" type="parTrans" cxnId="{7F722F28-E22F-4C7D-BA11-076E21385DB8}">
      <dgm:prSet/>
      <dgm:spPr/>
      <dgm:t>
        <a:bodyPr/>
        <a:lstStyle/>
        <a:p>
          <a:endParaRPr lang="ru-RU"/>
        </a:p>
      </dgm:t>
    </dgm:pt>
    <dgm:pt modelId="{D6344B6F-036F-464A-B8EA-1B25EF47E808}" type="sibTrans" cxnId="{7F722F28-E22F-4C7D-BA11-076E21385DB8}">
      <dgm:prSet/>
      <dgm:spPr/>
      <dgm:t>
        <a:bodyPr/>
        <a:lstStyle/>
        <a:p>
          <a:endParaRPr lang="ru-RU"/>
        </a:p>
      </dgm:t>
    </dgm:pt>
    <dgm:pt modelId="{4D8148F1-DDBA-44B9-86C1-6B7A5C045BA5}" type="pres">
      <dgm:prSet presAssocID="{037B677A-3BFF-4E0B-83F7-BDCA2C7C9F0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B718FFB-9AAB-4973-AB59-676F1E465A73}" type="pres">
      <dgm:prSet presAssocID="{037B677A-3BFF-4E0B-83F7-BDCA2C7C9F09}" presName="Background" presStyleLbl="bgImgPlace1" presStyleIdx="0" presStyleCnt="1" custScaleX="143437" custScaleY="88467" custLinFactNeighborX="568" custLinFactNeighborY="2995"/>
      <dgm:spPr/>
    </dgm:pt>
    <dgm:pt modelId="{BE8208B1-5692-4C62-B264-F67AA4F97974}" type="pres">
      <dgm:prSet presAssocID="{037B677A-3BFF-4E0B-83F7-BDCA2C7C9F09}" presName="ParentText1" presStyleLbl="revTx" presStyleIdx="0" presStyleCnt="2" custScaleX="129008" custScaleY="76166" custLinFactNeighborX="-17931" custLinFactNeighborY="-40">
        <dgm:presLayoutVars>
          <dgm:chMax val="0"/>
          <dgm:chPref val="0"/>
          <dgm:bulletEnabled val="1"/>
        </dgm:presLayoutVars>
      </dgm:prSet>
      <dgm:spPr/>
    </dgm:pt>
    <dgm:pt modelId="{A20AED1F-E65D-43AE-BAB4-854853D2D84E}" type="pres">
      <dgm:prSet presAssocID="{037B677A-3BFF-4E0B-83F7-BDCA2C7C9F09}" presName="ParentText2" presStyleLbl="revTx" presStyleIdx="1" presStyleCnt="2" custScaleX="133976" custScaleY="76166" custLinFactNeighborX="21167" custLinFactNeighborY="727">
        <dgm:presLayoutVars>
          <dgm:chMax val="0"/>
          <dgm:chPref val="0"/>
          <dgm:bulletEnabled val="1"/>
        </dgm:presLayoutVars>
      </dgm:prSet>
      <dgm:spPr/>
    </dgm:pt>
    <dgm:pt modelId="{C5BF13BB-180D-495F-AEF9-1D70498DEEFD}" type="pres">
      <dgm:prSet presAssocID="{037B677A-3BFF-4E0B-83F7-BDCA2C7C9F09}" presName="Plus" presStyleLbl="alignNode1" presStyleIdx="0" presStyleCnt="2" custScaleX="149135" custScaleY="63900" custLinFactNeighborX="47391" custLinFactNeighborY="-12113"/>
      <dgm:spPr>
        <a:prstGeom prst="ellipse">
          <a:avLst/>
        </a:prstGeom>
      </dgm:spPr>
    </dgm:pt>
    <dgm:pt modelId="{993CE59E-52AA-4B9D-B94F-13CE27C2F36A}" type="pres">
      <dgm:prSet presAssocID="{037B677A-3BFF-4E0B-83F7-BDCA2C7C9F09}" presName="Minus" presStyleLbl="alignNode1" presStyleIdx="1" presStyleCnt="2" custScaleX="160224" custScaleY="193485" custLinFactNeighborX="-10341" custLinFactNeighborY="-46349"/>
      <dgm:spPr>
        <a:prstGeom prst="ellipse">
          <a:avLst/>
        </a:prstGeom>
      </dgm:spPr>
    </dgm:pt>
    <dgm:pt modelId="{7DB08A01-097F-49A2-8338-E132ADF0277F}" type="pres">
      <dgm:prSet presAssocID="{037B677A-3BFF-4E0B-83F7-BDCA2C7C9F09}" presName="Divider" presStyleLbl="parChTrans1D1" presStyleIdx="0" presStyleCnt="1"/>
      <dgm:spPr/>
    </dgm:pt>
  </dgm:ptLst>
  <dgm:cxnLst>
    <dgm:cxn modelId="{ECE26900-A5AB-4729-9B0F-A8F55B3FB285}" srcId="{037B677A-3BFF-4E0B-83F7-BDCA2C7C9F09}" destId="{9DE89B7C-2F71-4950-B59C-CE083FF1BBD4}" srcOrd="6" destOrd="0" parTransId="{176F11D0-D8E8-4B48-987F-3181EDD70990}" sibTransId="{78F66A60-722D-4C6C-AD20-2AC90905FD31}"/>
    <dgm:cxn modelId="{7F722F28-E22F-4C7D-BA11-076E21385DB8}" srcId="{037B677A-3BFF-4E0B-83F7-BDCA2C7C9F09}" destId="{610E6287-1266-482C-9D01-E725D403C809}" srcOrd="1" destOrd="0" parTransId="{7A3E891D-C527-4C7B-A1C0-28A3B1774871}" sibTransId="{D6344B6F-036F-464A-B8EA-1B25EF47E808}"/>
    <dgm:cxn modelId="{FCA77A2D-C5AB-48E2-A2BF-CB16539F1AB5}" srcId="{037B677A-3BFF-4E0B-83F7-BDCA2C7C9F09}" destId="{0DD1D500-2150-4C04-845B-1C1A51F4FCC1}" srcOrd="5" destOrd="0" parTransId="{5C295B0E-C56B-42D2-9B2A-93173E13D8E8}" sibTransId="{EAFD4502-5034-4818-A50D-983EB9E3CC46}"/>
    <dgm:cxn modelId="{071A3C3E-4C64-42E4-89B7-796E28686319}" type="presOf" srcId="{610E6287-1266-482C-9D01-E725D403C809}" destId="{A20AED1F-E65D-43AE-BAB4-854853D2D84E}" srcOrd="0" destOrd="0" presId="urn:microsoft.com/office/officeart/2009/3/layout/PlusandMinus"/>
    <dgm:cxn modelId="{F8740051-8F7F-4978-A86B-5076E55F7873}" srcId="{037B677A-3BFF-4E0B-83F7-BDCA2C7C9F09}" destId="{C2B226D8-3D50-4ABE-95E9-48ECBC6F64C9}" srcOrd="4" destOrd="0" parTransId="{4F644811-A1CB-43A5-BFAB-AD852C3BEA39}" sibTransId="{2CF2BCBD-4DAA-4B21-AF6C-2416FF991446}"/>
    <dgm:cxn modelId="{17B8DE55-1477-4769-86EA-86845027AD5D}" type="presOf" srcId="{037B677A-3BFF-4E0B-83F7-BDCA2C7C9F09}" destId="{4D8148F1-DDBA-44B9-86C1-6B7A5C045BA5}" srcOrd="0" destOrd="0" presId="urn:microsoft.com/office/officeart/2009/3/layout/PlusandMinus"/>
    <dgm:cxn modelId="{966B547B-7CB5-410F-99FA-BB071B4B1A34}" srcId="{037B677A-3BFF-4E0B-83F7-BDCA2C7C9F09}" destId="{F334592D-D7A6-4CB2-B3FA-D515063FBF77}" srcOrd="2" destOrd="0" parTransId="{67C3BE28-4912-42C9-826F-DADA3C899814}" sibTransId="{E04653C2-8DA9-41E3-A90E-ED27A7BDF161}"/>
    <dgm:cxn modelId="{77B8FABA-D61F-4598-9F2F-89F575CD6200}" srcId="{037B677A-3BFF-4E0B-83F7-BDCA2C7C9F09}" destId="{52561459-72D3-479F-8D48-C67D38A5E282}" srcOrd="0" destOrd="0" parTransId="{3D7AC452-8583-4910-96D5-F4775863694F}" sibTransId="{39BAC4A4-E87D-45EC-9754-4128A437540D}"/>
    <dgm:cxn modelId="{BE21F2C6-C81D-4695-85A9-ED953BF2EF35}" srcId="{037B677A-3BFF-4E0B-83F7-BDCA2C7C9F09}" destId="{2E68F096-81B2-41DD-8B75-70E6FD7457DC}" srcOrd="3" destOrd="0" parTransId="{851E4DA4-ACFD-43F3-A02A-268827FFB791}" sibTransId="{0E8D3CFB-2600-4538-A761-652CF3B27ECF}"/>
    <dgm:cxn modelId="{569088E5-B807-49AD-B3C6-C22162B76932}" type="presOf" srcId="{52561459-72D3-479F-8D48-C67D38A5E282}" destId="{BE8208B1-5692-4C62-B264-F67AA4F97974}" srcOrd="0" destOrd="0" presId="urn:microsoft.com/office/officeart/2009/3/layout/PlusandMinus"/>
    <dgm:cxn modelId="{D5D7E5D8-4B50-4F62-BF1D-11EF461458B2}" type="presParOf" srcId="{4D8148F1-DDBA-44B9-86C1-6B7A5C045BA5}" destId="{3B718FFB-9AAB-4973-AB59-676F1E465A73}" srcOrd="0" destOrd="0" presId="urn:microsoft.com/office/officeart/2009/3/layout/PlusandMinus"/>
    <dgm:cxn modelId="{FAEA8A3B-7DBF-4021-B493-044F43C8CA5D}" type="presParOf" srcId="{4D8148F1-DDBA-44B9-86C1-6B7A5C045BA5}" destId="{BE8208B1-5692-4C62-B264-F67AA4F97974}" srcOrd="1" destOrd="0" presId="urn:microsoft.com/office/officeart/2009/3/layout/PlusandMinus"/>
    <dgm:cxn modelId="{EDB2ACBE-E751-4AD2-B32F-188EF47FAE80}" type="presParOf" srcId="{4D8148F1-DDBA-44B9-86C1-6B7A5C045BA5}" destId="{A20AED1F-E65D-43AE-BAB4-854853D2D84E}" srcOrd="2" destOrd="0" presId="urn:microsoft.com/office/officeart/2009/3/layout/PlusandMinus"/>
    <dgm:cxn modelId="{741E4C70-F8C2-49A9-9E73-C9467C6837D2}" type="presParOf" srcId="{4D8148F1-DDBA-44B9-86C1-6B7A5C045BA5}" destId="{C5BF13BB-180D-495F-AEF9-1D70498DEEFD}" srcOrd="3" destOrd="0" presId="urn:microsoft.com/office/officeart/2009/3/layout/PlusandMinus"/>
    <dgm:cxn modelId="{BB79655D-40AC-4B05-B547-528129BD8734}" type="presParOf" srcId="{4D8148F1-DDBA-44B9-86C1-6B7A5C045BA5}" destId="{993CE59E-52AA-4B9D-B94F-13CE27C2F36A}" srcOrd="4" destOrd="0" presId="urn:microsoft.com/office/officeart/2009/3/layout/PlusandMinus"/>
    <dgm:cxn modelId="{F9F50E46-BF07-4AC5-9D00-98C0D36AD74F}" type="presParOf" srcId="{4D8148F1-DDBA-44B9-86C1-6B7A5C045BA5}" destId="{7DB08A01-097F-49A2-8338-E132ADF0277F}" srcOrd="5" destOrd="0" presId="urn:microsoft.com/office/officeart/2009/3/layout/PlusandMinu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18FFB-9AAB-4973-AB59-676F1E465A73}">
      <dsp:nvSpPr>
        <dsp:cNvPr id="0" name=""/>
        <dsp:cNvSpPr/>
      </dsp:nvSpPr>
      <dsp:spPr>
        <a:xfrm>
          <a:off x="504045" y="783394"/>
          <a:ext cx="7442729" cy="23723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8208B1-5692-4C62-B264-F67AA4F97974}">
      <dsp:nvSpPr>
        <dsp:cNvPr id="0" name=""/>
        <dsp:cNvSpPr/>
      </dsp:nvSpPr>
      <dsp:spPr>
        <a:xfrm>
          <a:off x="975049" y="1134525"/>
          <a:ext cx="3108492" cy="174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больше, чем величина планируемых расходов. </a:t>
          </a:r>
        </a:p>
      </dsp:txBody>
      <dsp:txXfrm>
        <a:off x="975049" y="1134525"/>
        <a:ext cx="3108492" cy="1747283"/>
      </dsp:txXfrm>
    </dsp:sp>
    <dsp:sp modelId="{A20AED1F-E65D-43AE-BAB4-854853D2D84E}">
      <dsp:nvSpPr>
        <dsp:cNvPr id="0" name=""/>
        <dsp:cNvSpPr/>
      </dsp:nvSpPr>
      <dsp:spPr>
        <a:xfrm>
          <a:off x="4320489" y="1152120"/>
          <a:ext cx="3228197" cy="1747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величина прогнозируемых доходов меньше, чем величина планируемых расходов</a:t>
          </a:r>
        </a:p>
        <a:p>
          <a:pPr lvl="0">
            <a:spcBef>
              <a:spcPct val="0"/>
            </a:spcBef>
            <a:buNone/>
          </a:pPr>
          <a:endParaRPr lang="ru-RU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489" y="1152120"/>
        <a:ext cx="3228197" cy="1747283"/>
      </dsp:txXfrm>
    </dsp:sp>
    <dsp:sp modelId="{C5BF13BB-180D-495F-AEF9-1D70498DEEFD}">
      <dsp:nvSpPr>
        <dsp:cNvPr id="0" name=""/>
        <dsp:cNvSpPr/>
      </dsp:nvSpPr>
      <dsp:spPr>
        <a:xfrm>
          <a:off x="1296146" y="72004"/>
          <a:ext cx="1512099" cy="647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3CE59E-52AA-4B9D-B94F-13CE27C2F36A}">
      <dsp:nvSpPr>
        <dsp:cNvPr id="0" name=""/>
        <dsp:cNvSpPr/>
      </dsp:nvSpPr>
      <dsp:spPr>
        <a:xfrm>
          <a:off x="5688627" y="72008"/>
          <a:ext cx="1528971" cy="632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B08A01-097F-49A2-8338-E132ADF0277F}">
      <dsp:nvSpPr>
        <dsp:cNvPr id="0" name=""/>
        <dsp:cNvSpPr/>
      </dsp:nvSpPr>
      <dsp:spPr>
        <a:xfrm>
          <a:off x="4195937" y="866966"/>
          <a:ext cx="596" cy="2191035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0.21348</cdr:x>
      <cdr:y>0.04</cdr:y>
    </cdr:from>
    <cdr:to>
      <cdr:x>0.35864</cdr:x>
      <cdr:y>0.1209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142876"/>
          <a:ext cx="922929" cy="28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0.15322</cdr:x>
      <cdr:y>0.14157</cdr:y>
    </cdr:from>
    <cdr:to>
      <cdr:x>0.30806</cdr:x>
      <cdr:y>0.40045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6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0.20339</cdr:y>
    </cdr:from>
    <cdr:to>
      <cdr:x>0.33654</cdr:x>
      <cdr:y>0.33898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85725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0.40942</cdr:x>
      <cdr:y>0.16544</cdr:y>
    </cdr:from>
    <cdr:to>
      <cdr:x>0.81031</cdr:x>
      <cdr:y>0.77016</cdr:y>
    </cdr:to>
    <cdr:sp macro="" textlink="">
      <cdr:nvSpPr>
        <cdr:cNvPr id="2" name="Блок-схема: узел 1"/>
        <cdr:cNvSpPr/>
      </cdr:nvSpPr>
      <cdr:spPr>
        <a:xfrm xmlns:a="http://schemas.openxmlformats.org/drawingml/2006/main">
          <a:off x="2592288" y="627844"/>
          <a:ext cx="2538278" cy="2294990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8E3432"/>
            </a:solidFill>
            <a:latin typeface="Impact" pitchFamily="34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ПРИОРИТЕТНЫЕ НАПРАВЛЕНИЯ РАСХОДОВ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21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5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9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1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4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6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8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7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4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7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8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2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1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9C%D0%BE%D1%81%D0%BA%D0%BE%D0%B2%D1%81%D0%BA%D0%B0%D1%8F_%D0%B6%D0%B5%D0%BB%D0%B5%D0%B7%D0%BD%D0%B0%D1%8F_%D0%B4%D0%BE%D1%80%D0%BE%D0%B3%D0%B0" TargetMode="External"/><Relationship Id="rId3" Type="http://schemas.openxmlformats.org/officeDocument/2006/relationships/hyperlink" Target="https://ru.wikipedia.org/wiki/%D0%90%D0%B4%D0%BC%D0%B8%D0%BD%D0%B8%D1%81%D1%82%D1%80%D0%B0%D1%82%D0%B8%D0%B2%D0%BD%D0%BE-%D1%82%D0%B5%D1%80%D1%80%D0%B8%D1%82%D0%BE%D1%80%D0%B8%D0%B0%D0%BB%D1%8C%D0%BD%D0%BE%D0%B5_%D0%B4%D0%B5%D0%BB%D0%B5%D0%BD%D0%B8%D0%B5_%D0%9A%D1%83%D1%80%D1%81%D0%BA%D0%BE%D0%B9_%D0%BE%D0%B1%D0%BB%D0%B0%D1%81%D1%82%D0%B8#&#1040;&#1076;&#1084;&#1080;&#1085;&#1080;&#1089;&#1090;&#1088;&#1072;&#1090;&#1080;&#1074;&#1085;&#1086;-&#1090;&#1077;&#1088;&#1088;&#1080;&#1090;&#1086;&#1088;&#1080;&#1072;&#1083;&#1100;&#1085;&#1086;&#1077;_&#1091;&#1089;&#1090;&#1088;&#1086;&#1081;&#1089;&#1090;&#1074;&#1086;" TargetMode="External"/><Relationship Id="rId7" Type="http://schemas.openxmlformats.org/officeDocument/2006/relationships/hyperlink" Target="https://ru.wikipedia.org/wiki/%D0%9A%D1%83%D1%80%D1%81%D0%BA%D0%B0%D1%8F_%D0%BE%D0%B1%D0%BB%D0%B0%D1%81%D1%82%D1%8C" TargetMode="External"/><Relationship Id="rId12" Type="http://schemas.openxmlformats.org/officeDocument/2006/relationships/hyperlink" Target="https://ru.wikipedia.org/wiki/%D0%92%D0%B5%D1%80%D1%85%D0%BE%D0%B2%D1%8C%D0%B5_(%D0%9E%D1%80%D0%BB%D0%BE%D0%B2%D1%81%D0%BA%D0%B0%D1%8F_%D0%BE%D0%B1%D0%BB%D0%B0%D1%81%D1%82%D1%8C)" TargetMode="Externa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1%83%D0%BD%D0%B8%D1%86%D0%B8%D0%BF%D0%B0%D0%BB%D1%8C%D0%BD%D1%8B%D0%B9_%D1%80%D0%B0%D0%B9%D0%BE%D0%BD" TargetMode="External"/><Relationship Id="rId11" Type="http://schemas.openxmlformats.org/officeDocument/2006/relationships/hyperlink" Target="https://ru.wikipedia.org/wiki/%D0%9C%D0%B0%D1%80%D0%BC%D1%8B%D0%B6%D0%B8_(%D0%A1%D0%BE%D0%B2%D0%B5%D1%82%D1%81%D0%BA%D0%B8%D0%B9_%D1%80%D0%B0%D0%B9%D0%BE%D0%BD)" TargetMode="External"/><Relationship Id="rId5" Type="http://schemas.openxmlformats.org/officeDocument/2006/relationships/hyperlink" Target="https://ru.wikipedia.org/wiki/%D0%9C%D1%83%D0%BD%D0%B8%D1%86%D0%B8%D0%BF%D0%B0%D0%BB%D1%8C%D0%BD%D0%BE%D0%B5_%D0%BE%D0%B1%D1%80%D0%B0%D0%B7%D0%BE%D0%B2%D0%B0%D0%BD%D0%B8%D0%B5" TargetMode="External"/><Relationship Id="rId15" Type="http://schemas.openxmlformats.org/officeDocument/2006/relationships/image" Target="../media/image4.gif"/><Relationship Id="rId10" Type="http://schemas.openxmlformats.org/officeDocument/2006/relationships/hyperlink" Target="https://ru.wikipedia.org/wiki/%D0%9A%D0%B0%D1%81%D1%82%D0%BE%D1%80%D0%BD%D0%B0%D1%8F" TargetMode="External"/><Relationship Id="rId4" Type="http://schemas.openxmlformats.org/officeDocument/2006/relationships/hyperlink" Target="https://ru.wikipedia.org/wiki/%D0%A0%D0%B0%D0%B9%D0%BE%D0%BD%D1%8B_%D0%A0%D0%BE%D1%81%D1%81%D0%B8%D0%B8" TargetMode="External"/><Relationship Id="rId9" Type="http://schemas.openxmlformats.org/officeDocument/2006/relationships/hyperlink" Target="https://ru.wikipedia.org/wiki/%D0%9A%D1%83%D1%80%D1%81%D0%BA" TargetMode="External"/><Relationship Id="rId14" Type="http://schemas.openxmlformats.org/officeDocument/2006/relationships/hyperlink" Target="https://ru.wikipedia.org/wiki/%D0%A0298_(%D0%B0%D0%B2%D1%82%D0%BE%D0%B4%D0%BE%D1%80%D0%BE%D0%B3%D0%B0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gif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7746"/>
          <a:stretch/>
        </p:blipFill>
        <p:spPr>
          <a:xfrm>
            <a:off x="-1548680" y="-11546"/>
            <a:ext cx="7128792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61B2D5E-E4B7-294A-A488-F21290B278B9}"/>
              </a:ext>
            </a:extLst>
          </p:cNvPr>
          <p:cNvSpPr/>
          <p:nvPr/>
        </p:nvSpPr>
        <p:spPr>
          <a:xfrm rot="2700000">
            <a:off x="4514016" y="2639878"/>
            <a:ext cx="1617736" cy="1645377"/>
          </a:xfrm>
          <a:prstGeom prst="roundRect">
            <a:avLst/>
          </a:prstGeom>
          <a:gradFill>
            <a:gsLst>
              <a:gs pos="0">
                <a:srgbClr val="D190D8"/>
              </a:gs>
              <a:gs pos="100000">
                <a:srgbClr val="4081D0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9DA642-4D4C-5B4A-9914-1463B98E106F}"/>
              </a:ext>
            </a:extLst>
          </p:cNvPr>
          <p:cNvSpPr/>
          <p:nvPr/>
        </p:nvSpPr>
        <p:spPr>
          <a:xfrm>
            <a:off x="4362104" y="3188917"/>
            <a:ext cx="1921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8" name="Крест 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104775" y="401759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35F53A1-B240-AA4E-8D6E-CD69C649F947}"/>
              </a:ext>
            </a:extLst>
          </p:cNvPr>
          <p:cNvSpPr/>
          <p:nvPr/>
        </p:nvSpPr>
        <p:spPr>
          <a:xfrm rot="8100000">
            <a:off x="4474889" y="4387655"/>
            <a:ext cx="544569" cy="544570"/>
          </a:xfrm>
          <a:prstGeom prst="roundRect">
            <a:avLst/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A9F8BBC-8467-EB4B-8B1D-E6867795C6AE}"/>
              </a:ext>
            </a:extLst>
          </p:cNvPr>
          <p:cNvSpPr txBox="1">
            <a:spLocks/>
          </p:cNvSpPr>
          <p:nvPr/>
        </p:nvSpPr>
        <p:spPr>
          <a:xfrm>
            <a:off x="4291396" y="572002"/>
            <a:ext cx="4644007" cy="96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eris Blac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Советского района Курской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979932" y="4567833"/>
            <a:ext cx="4164068" cy="207536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«Советский район» Курской области на 2024года,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301542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2690" y="260648"/>
            <a:ext cx="552927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</p:txBody>
      </p:sp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786488"/>
            <a:ext cx="6435388" cy="37971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34" y="1065771"/>
            <a:ext cx="882148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означает, что объем предусмотренных бюджетом расходов соответствует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2954653" y="4435687"/>
            <a:ext cx="1296144" cy="1186079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5945817" y="4435688"/>
            <a:ext cx="1296144" cy="1186079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528257" y="33962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99592" y="3438085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36074"/>
            <a:ext cx="79567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в настоящее время формируется доходная часть бюджета?</a:t>
            </a:r>
          </a:p>
        </p:txBody>
      </p:sp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7971" y="1438963"/>
            <a:ext cx="8821488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ru-RU" sz="2000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Доходы бюджета-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безвозмездные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и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безвозвратные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поступления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денежных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средств</a:t>
            </a:r>
            <a:r>
              <a:rPr lang="en-US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 в </a:t>
            </a:r>
            <a:r>
              <a:rPr lang="en-US" altLang="zh-CN" sz="2000" dirty="0" err="1">
                <a:latin typeface="Times New Roman" pitchFamily="18" charset="0"/>
                <a:ea typeface="宋体"/>
                <a:cs typeface="Times New Roman" pitchFamily="18" charset="0"/>
              </a:rPr>
              <a:t>бюджет</a:t>
            </a:r>
            <a:r>
              <a:rPr lang="ru-RU" altLang="zh-CN" sz="2000" dirty="0">
                <a:latin typeface="Times New Roman" pitchFamily="18" charset="0"/>
                <a:ea typeface="宋体"/>
                <a:cs typeface="Times New Roman" pitchFamily="18" charset="0"/>
              </a:rPr>
              <a:t>. </a:t>
            </a:r>
            <a:endParaRPr lang="en-US" altLang="zh-CN" sz="20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6" y="2852936"/>
            <a:ext cx="4027398" cy="382882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510063" y="5373216"/>
            <a:ext cx="405253" cy="360040"/>
          </a:xfrm>
          <a:prstGeom prst="ellipse">
            <a:avLst/>
          </a:prstGeom>
          <a:solidFill>
            <a:srgbClr val="FEBF4C"/>
          </a:solidFill>
          <a:ln>
            <a:solidFill>
              <a:srgbClr val="FEB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68078" y="3304103"/>
            <a:ext cx="504056" cy="510022"/>
          </a:xfrm>
          <a:prstGeom prst="ellipse">
            <a:avLst/>
          </a:prstGeom>
          <a:solidFill>
            <a:srgbClr val="FEBF4C"/>
          </a:solidFill>
          <a:ln>
            <a:solidFill>
              <a:srgbClr val="FEBF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64088" y="2852936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5364088" y="5280991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5364088" y="4055552"/>
            <a:ext cx="2808312" cy="1005543"/>
          </a:xfrm>
          <a:prstGeom prst="ellipse">
            <a:avLst/>
          </a:prstGeom>
          <a:solidFill>
            <a:srgbClr val="FEBF4C"/>
          </a:solidFill>
          <a:ln>
            <a:solidFill>
              <a:srgbClr val="FCA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4297905" y="324452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4305478" y="5675750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4305478" y="4493103"/>
            <a:ext cx="93610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8254" y="4128578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БЮДЖЕТ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5920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95870"/>
            <a:ext cx="79208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12119" y="1340766"/>
            <a:ext cx="2971883" cy="5268310"/>
            <a:chOff x="35587" y="-3"/>
            <a:chExt cx="2971883" cy="5268310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-1120705" y="1156289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 txBox="1"/>
            <p:nvPr/>
          </p:nvSpPr>
          <p:spPr>
            <a:xfrm>
              <a:off x="51744" y="792087"/>
              <a:ext cx="2955726" cy="3816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  <a:p>
              <a:pPr>
                <a:defRPr/>
              </a:pP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госпошлина; налог взимаемый в связи с применением упрощенной и патентной системы налогообложения,</a:t>
              </a:r>
              <a:r>
                <a:rPr lang="ru-RU" sz="1600" dirty="0">
                  <a:solidFill>
                    <a:schemeClr val="bg1"/>
                  </a:solidFill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акцизы на нефтепродукты, единый сельско-хозяйственный налог и другие)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u="sng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56438" y="1320548"/>
            <a:ext cx="2858749" cy="5268311"/>
            <a:chOff x="58400" y="-22586"/>
            <a:chExt cx="3008811" cy="5268310"/>
          </a:xfrm>
        </p:grpSpPr>
        <p:sp>
          <p:nvSpPr>
            <p:cNvPr id="10" name="Блок-схема: ручное управление 9"/>
            <p:cNvSpPr/>
            <p:nvPr/>
          </p:nvSpPr>
          <p:spPr>
            <a:xfrm rot="16200000">
              <a:off x="-1097892" y="1133706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Блок-схема: ручное управление 4"/>
            <p:cNvSpPr txBox="1"/>
            <p:nvPr/>
          </p:nvSpPr>
          <p:spPr>
            <a:xfrm>
              <a:off x="83947" y="825692"/>
              <a:ext cx="2983264" cy="3160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</a:t>
              </a: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алоговые доходы</a:t>
              </a: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  неналоговым доходам относятся: доходы от использования имущества, доходы от продажи материальных и нематериальных активов, доходы от оказания платных услуг, а также платежи в виде штрафов или иных санкций за нарушение законодательства и другие.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3341" y="1340766"/>
            <a:ext cx="2636169" cy="5268311"/>
            <a:chOff x="-6450" y="-1"/>
            <a:chExt cx="2965156" cy="5268310"/>
          </a:xfrm>
        </p:grpSpPr>
        <p:sp>
          <p:nvSpPr>
            <p:cNvPr id="13" name="Блок-схема: ручное управление 12"/>
            <p:cNvSpPr/>
            <p:nvPr/>
          </p:nvSpPr>
          <p:spPr>
            <a:xfrm rot="16200000">
              <a:off x="-1153312" y="1156291"/>
              <a:ext cx="5268310" cy="2955726"/>
            </a:xfrm>
            <a:prstGeom prst="flowChartManualOperation">
              <a:avLst/>
            </a:prstGeom>
            <a:gradFill rotWithShape="0">
              <a:gsLst>
                <a:gs pos="0">
                  <a:srgbClr val="3399FF">
                    <a:alpha val="71000"/>
                  </a:srgbClr>
                </a:gs>
                <a:gs pos="100000">
                  <a:srgbClr val="D190D8"/>
                </a:gs>
              </a:gsLst>
              <a:lin ang="2400000" scaled="0"/>
            </a:gra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Блок-схема: ручное управление 4"/>
            <p:cNvSpPr txBox="1"/>
            <p:nvPr/>
          </p:nvSpPr>
          <p:spPr>
            <a:xfrm>
              <a:off x="-6450" y="648072"/>
              <a:ext cx="2955726" cy="35283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</a:p>
          </p:txBody>
        </p:sp>
      </p:grpSp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459322" y="97932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01110" y="201115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508104" y="617809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5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Chernova\Desktop\EOQBRoDX0AEQq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" y="4592707"/>
            <a:ext cx="3563888" cy="22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Chernova\Desktop\46caa0f01c8c-u..product_42_42131_600d8785b06a1.fit.max.w.1000_xgxgx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48" y="-292686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68" y="2151837"/>
            <a:ext cx="4320480" cy="338554"/>
          </a:xfrm>
          <a:prstGeom prst="rect">
            <a:avLst/>
          </a:prstGeom>
          <a:solidFill>
            <a:srgbClr val="D8D2FC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93469" y="2886805"/>
            <a:ext cx="3620990" cy="950852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использования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599148" y="3942407"/>
            <a:ext cx="3620990" cy="1212215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власти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549524" y="5301208"/>
            <a:ext cx="3670614" cy="1224802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82" y="327038"/>
            <a:ext cx="46187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Межбюджетные трансферты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перечисляемые из одного бюджета бюджетной системы Российской Федерации другому. </a:t>
            </a: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Это основной вид безвозмездных перечислений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u="sng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Крест 2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55576" y="3174929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Крест 23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989952" y="620200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545373" cy="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67" y="188849"/>
            <a:ext cx="8354338" cy="646331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 - экономического развития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 Курской области на долгосрочный период 2024 - 2026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5788"/>
              </p:ext>
            </p:extLst>
          </p:nvPr>
        </p:nvGraphicFramePr>
        <p:xfrm>
          <a:off x="395536" y="906668"/>
          <a:ext cx="8229600" cy="426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3690,6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4115,6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4477,2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4856,3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объема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реализации продукции сельского хозяйства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5243,6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5634,5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5983,4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6337,1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роста объема реализации продукции сельского хозяйства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2110,0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2243,8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2383,1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22" name="Picture 2" descr="C:\Users\NChernova\Desktop\pro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7017"/>
            <a:ext cx="2593925" cy="191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4644168" y="58816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66380" y="98395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6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95870"/>
            <a:ext cx="878497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бюджетной политики муниципального района «Советский район» на 2024 – 2026 годы</a:t>
            </a:r>
          </a:p>
        </p:txBody>
      </p:sp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459322" y="979324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23528" y="2359870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884368" y="1992727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3705" y="1343411"/>
            <a:ext cx="3960440" cy="1068123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20274" y="2614310"/>
            <a:ext cx="5724134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собственных доходов бюджета. </a:t>
            </a:r>
            <a:r>
              <a:rPr lang="ru-RU" altLang="ko-KR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497695" y="4725144"/>
            <a:ext cx="5472608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C:\Users\NChernova\Desktop\123tinypulse-1-on-1-meetings-obsta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1" b="91770" l="4584" r="95323">
                        <a14:foregroundMark x1="53508" y1="24966" x2="53508" y2="24966"/>
                        <a14:foregroundMark x1="47147" y1="50892" x2="47147" y2="50892"/>
                        <a14:foregroundMark x1="43499" y1="24005" x2="43499" y2="24005"/>
                        <a14:foregroundMark x1="56501" y1="53772" x2="56501" y2="53772"/>
                        <a14:foregroundMark x1="56688" y1="53361" x2="56688" y2="53361"/>
                        <a14:foregroundMark x1="46679" y1="63100" x2="46679" y2="63100"/>
                        <a14:foregroundMark x1="46679" y1="63100" x2="46679" y2="63100"/>
                        <a14:foregroundMark x1="49111" y1="65981" x2="49111" y2="65981"/>
                        <a14:foregroundMark x1="46679" y1="59808" x2="46679" y2="59808"/>
                        <a14:foregroundMark x1="67446" y1="63786" x2="67446" y2="63786"/>
                        <a14:foregroundMark x1="87278" y1="45130" x2="87278" y2="45130"/>
                        <a14:foregroundMark x1="59682" y1="83539" x2="59682" y2="83539"/>
                        <a14:foregroundMark x1="53508" y1="84225" x2="53508" y2="84225"/>
                        <a14:foregroundMark x1="27783" y1="81756" x2="27783" y2="81756"/>
                        <a14:foregroundMark x1="42283" y1="91770" x2="42283" y2="91770"/>
                        <a14:foregroundMark x1="39102" y1="3841" x2="39102" y2="3841"/>
                        <a14:foregroundMark x1="14312" y1="59396" x2="14312" y2="59396"/>
                        <a14:foregroundMark x1="19738" y1="86694" x2="19738" y2="86694"/>
                        <a14:foregroundMark x1="25351" y1="82716" x2="25351" y2="82716"/>
                        <a14:foregroundMark x1="26848" y1="88889" x2="26848" y2="88889"/>
                        <a14:foregroundMark x1="31712" y1="87106" x2="31712" y2="87106"/>
                        <a14:foregroundMark x1="36857" y1="87380" x2="36857" y2="87380"/>
                        <a14:foregroundMark x1="14125" y1="89575" x2="14125" y2="89575"/>
                        <a14:foregroundMark x1="4584" y1="49794" x2="4584" y2="49794"/>
                        <a14:foregroundMark x1="13564" y1="41564" x2="13564" y2="41564"/>
                        <a14:foregroundMark x1="23386" y1="41564" x2="23386" y2="41564"/>
                        <a14:foregroundMark x1="91955" y1="69547" x2="91955" y2="69547"/>
                        <a14:foregroundMark x1="18990" y1="18930" x2="18990" y2="18930"/>
                        <a14:foregroundMark x1="24415" y1="28258" x2="24415" y2="28258"/>
                        <a14:foregroundMark x1="22919" y1="7819" x2="22919" y2="7819"/>
                        <a14:foregroundMark x1="61085" y1="9191" x2="61085" y2="9191"/>
                        <a14:foregroundMark x1="80917" y1="20302" x2="80917" y2="20302"/>
                        <a14:foregroundMark x1="84097" y1="18519" x2="84097" y2="18519"/>
                        <a14:foregroundMark x1="67259" y1="14952" x2="67259" y2="14952"/>
                        <a14:foregroundMark x1="26006" y1="41701" x2="26006" y2="41701"/>
                        <a14:foregroundMark x1="26006" y1="41015" x2="26006" y2="41015"/>
                        <a14:foregroundMark x1="15061" y1="40192" x2="15061" y2="40192"/>
                        <a14:foregroundMark x1="13377" y1="58436" x2="13377" y2="58436"/>
                        <a14:foregroundMark x1="11600" y1="51166" x2="11600" y2="51166"/>
                        <a14:foregroundMark x1="49673" y1="62689" x2="49673" y2="62689"/>
                        <a14:foregroundMark x1="50234" y1="65844" x2="50234" y2="65844"/>
                        <a14:foregroundMark x1="51543" y1="69273" x2="51543" y2="69273"/>
                        <a14:foregroundMark x1="53040" y1="70096" x2="53040" y2="70096"/>
                        <a14:foregroundMark x1="54537" y1="69959" x2="54537" y2="69959"/>
                        <a14:foregroundMark x1="56595" y1="69273" x2="56595" y2="69273"/>
                        <a14:foregroundMark x1="58279" y1="68587" x2="58279" y2="68587"/>
                        <a14:foregroundMark x1="44341" y1="68861" x2="44341" y2="68861"/>
                        <a14:foregroundMark x1="35734" y1="19890" x2="35734" y2="19890"/>
                        <a14:foregroundMark x1="36202" y1="22085" x2="36202" y2="22085"/>
                        <a14:foregroundMark x1="34799" y1="23868" x2="34799" y2="23868"/>
                        <a14:foregroundMark x1="33302" y1="24829" x2="33302" y2="24829"/>
                        <a14:foregroundMark x1="32741" y1="19753" x2="32741" y2="19753"/>
                        <a14:foregroundMark x1="33676" y1="17833" x2="33676" y2="17833"/>
                        <a14:foregroundMark x1="34612" y1="17147" x2="34612" y2="17147"/>
                        <a14:foregroundMark x1="35641" y1="15501" x2="35641" y2="15501"/>
                        <a14:foregroundMark x1="37512" y1="13580" x2="37512" y2="13580"/>
                        <a14:foregroundMark x1="42563" y1="10425" x2="42563" y2="10425"/>
                        <a14:foregroundMark x1="47708" y1="7819" x2="47708" y2="7819"/>
                        <a14:foregroundMark x1="53695" y1="7956" x2="53695" y2="7956"/>
                        <a14:foregroundMark x1="62769" y1="12209" x2="62769" y2="12209"/>
                        <a14:foregroundMark x1="65482" y1="16598" x2="65482" y2="16598"/>
                        <a14:foregroundMark x1="69317" y1="23457" x2="69317" y2="23457"/>
                        <a14:foregroundMark x1="72217" y1="34294" x2="72217" y2="34294"/>
                        <a14:foregroundMark x1="71656" y1="47462" x2="71656" y2="47462"/>
                        <a14:foregroundMark x1="72123" y1="40604" x2="72123" y2="40604"/>
                        <a14:foregroundMark x1="72123" y1="30041" x2="72123" y2="30041"/>
                        <a14:foregroundMark x1="67727" y1="20302" x2="67727" y2="20302"/>
                        <a14:foregroundMark x1="42283" y1="65432" x2="42283" y2="65432"/>
                        <a14:foregroundMark x1="47615" y1="69959" x2="47615" y2="69959"/>
                        <a14:foregroundMark x1="32086" y1="52675" x2="32086" y2="52675"/>
                        <a14:foregroundMark x1="30402" y1="47188" x2="30402" y2="47188"/>
                        <a14:foregroundMark x1="29186" y1="43896" x2="29186" y2="43896"/>
                        <a14:foregroundMark x1="30215" y1="42798" x2="30215" y2="42798"/>
                        <a14:foregroundMark x1="29841" y1="32647" x2="29841" y2="32647"/>
                        <a14:foregroundMark x1="85407" y1="57613" x2="85407" y2="57613"/>
                        <a14:foregroundMark x1="85033" y1="55556" x2="85033" y2="55556"/>
                        <a14:foregroundMark x1="86436" y1="56379" x2="86436" y2="56379"/>
                        <a14:foregroundMark x1="78765" y1="16324" x2="78765" y2="16324"/>
                        <a14:foregroundMark x1="78391" y1="14403" x2="78391" y2="14403"/>
                        <a14:foregroundMark x1="77081" y1="14952" x2="77081" y2="14952"/>
                        <a14:foregroundMark x1="73246" y1="19479" x2="73246" y2="19479"/>
                        <a14:foregroundMark x1="93920" y1="74760" x2="93920" y2="74760"/>
                        <a14:foregroundMark x1="95323" y1="62689" x2="95323" y2="62689"/>
                        <a14:foregroundMark x1="11225" y1="40055" x2="11225" y2="40055"/>
                        <a14:foregroundMark x1="10571" y1="37449" x2="10571" y2="37449"/>
                        <a14:foregroundMark x1="20861" y1="45267" x2="20861" y2="45267"/>
                        <a14:foregroundMark x1="25070" y1="31139" x2="25070" y2="31139"/>
                        <a14:backgroundMark x1="6735" y1="6036" x2="6735" y2="6036"/>
                        <a14:backgroundMark x1="5987" y1="14678" x2="5987" y2="14678"/>
                        <a14:backgroundMark x1="7016" y1="32510" x2="7016" y2="32510"/>
                        <a14:backgroundMark x1="5987" y1="62689" x2="5987" y2="62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93941"/>
            <a:ext cx="4445001" cy="30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055" y="1604174"/>
            <a:ext cx="3521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района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8449" y="46020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Оптимизация расходов бюджета муниципального района. </a:t>
            </a:r>
            <a:r>
              <a:rPr lang="ru-RU" altLang="ko-KR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3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95870"/>
            <a:ext cx="799288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района «Советский район»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7989985"/>
              </p:ext>
            </p:extLst>
          </p:nvPr>
        </p:nvGraphicFramePr>
        <p:xfrm>
          <a:off x="-1420" y="695980"/>
          <a:ext cx="5818517" cy="396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Как правильно распоряжаться семейным бюджетом и личными финансам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89869" l="8000" r="96125">
                        <a14:foregroundMark x1="33125" y1="25516" x2="33125" y2="25516"/>
                        <a14:foregroundMark x1="31750" y1="22889" x2="31750" y2="22889"/>
                        <a14:foregroundMark x1="8000" y1="62477" x2="8000" y2="62477"/>
                        <a14:foregroundMark x1="14000" y1="53096" x2="14000" y2="53096"/>
                        <a14:foregroundMark x1="11125" y1="56473" x2="11125" y2="56473"/>
                        <a14:foregroundMark x1="13500" y1="60976" x2="13500" y2="60976"/>
                        <a14:foregroundMark x1="73125" y1="23077" x2="73125" y2="23077"/>
                        <a14:foregroundMark x1="70250" y1="24578" x2="70250" y2="24578"/>
                        <a14:foregroundMark x1="70250" y1="24578" x2="70250" y2="24578"/>
                        <a14:foregroundMark x1="65000" y1="20263" x2="65000" y2="20263"/>
                        <a14:foregroundMark x1="60250" y1="21576" x2="60250" y2="21576"/>
                        <a14:foregroundMark x1="62375" y1="20450" x2="62375" y2="20450"/>
                        <a14:foregroundMark x1="64625" y1="20075" x2="64625" y2="20075"/>
                        <a14:foregroundMark x1="94375" y1="69794" x2="94375" y2="69794"/>
                        <a14:foregroundMark x1="93000" y1="83114" x2="93000" y2="83114"/>
                        <a14:foregroundMark x1="96125" y1="77674" x2="96125" y2="77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19" y="3789040"/>
            <a:ext cx="5277881" cy="35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6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102026EA-E770-BC42-B8DD-18A14275CC2C}"/>
              </a:ext>
            </a:extLst>
          </p:cNvPr>
          <p:cNvSpPr/>
          <p:nvPr/>
        </p:nvSpPr>
        <p:spPr>
          <a:xfrm rot="8100000">
            <a:off x="-1996603" y="-29118"/>
            <a:ext cx="6916234" cy="6916234"/>
          </a:xfrm>
          <a:custGeom>
            <a:avLst/>
            <a:gdLst>
              <a:gd name="connsiteX0" fmla="*/ 2066895 w 6916234"/>
              <a:gd name="connsiteY0" fmla="*/ 6916234 h 6916234"/>
              <a:gd name="connsiteX1" fmla="*/ 0 w 6916234"/>
              <a:gd name="connsiteY1" fmla="*/ 4849339 h 6916234"/>
              <a:gd name="connsiteX2" fmla="*/ 0 w 6916234"/>
              <a:gd name="connsiteY2" fmla="*/ 1166738 h 6916234"/>
              <a:gd name="connsiteX3" fmla="*/ 1166738 w 6916234"/>
              <a:gd name="connsiteY3" fmla="*/ 0 h 6916234"/>
              <a:gd name="connsiteX4" fmla="*/ 4849339 w 6916234"/>
              <a:gd name="connsiteY4" fmla="*/ 0 h 6916234"/>
              <a:gd name="connsiteX5" fmla="*/ 6916234 w 6916234"/>
              <a:gd name="connsiteY5" fmla="*/ 2066895 h 69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234" h="6916234">
                <a:moveTo>
                  <a:pt x="2066895" y="6916234"/>
                </a:moveTo>
                <a:lnTo>
                  <a:pt x="0" y="4849339"/>
                </a:lnTo>
                <a:lnTo>
                  <a:pt x="0" y="1166738"/>
                </a:lnTo>
                <a:cubicBezTo>
                  <a:pt x="0" y="522366"/>
                  <a:pt x="522366" y="0"/>
                  <a:pt x="1166738" y="0"/>
                </a:cubicBezTo>
                <a:lnTo>
                  <a:pt x="4849339" y="0"/>
                </a:lnTo>
                <a:lnTo>
                  <a:pt x="6916234" y="2066895"/>
                </a:lnTo>
                <a:close/>
              </a:path>
            </a:pathLst>
          </a:custGeom>
          <a:gradFill>
            <a:gsLst>
              <a:gs pos="0">
                <a:srgbClr val="D190D8"/>
              </a:gs>
              <a:gs pos="100000">
                <a:srgbClr val="3399FF">
                  <a:alpha val="64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88640"/>
            <a:ext cx="81369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</a:p>
          <a:p>
            <a:pPr algn="ctr">
              <a:defRPr/>
            </a:pPr>
            <a:r>
              <a:rPr lang="ru-RU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«Советский район» в 2024-2026 гг.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698799" y="1196752"/>
            <a:ext cx="2820863" cy="1571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всего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– 647 130 тыс.рублей   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– 676 360 тыс.рублей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026 – 558 509 тыс.рублей</a:t>
            </a: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1336005" y="5657493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2024</a:t>
            </a:r>
          </a:p>
        </p:txBody>
      </p:sp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64495">
            <a:off x="114045" y="3316396"/>
            <a:ext cx="2667319" cy="214633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7" name="Овал 16"/>
          <p:cNvSpPr/>
          <p:nvPr/>
        </p:nvSpPr>
        <p:spPr bwMode="auto">
          <a:xfrm>
            <a:off x="543917" y="5153437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29,4%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4369010" y="5771695"/>
            <a:ext cx="69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2025</a:t>
            </a:r>
          </a:p>
        </p:txBody>
      </p:sp>
      <p:pic>
        <p:nvPicPr>
          <p:cNvPr id="19" name="Рисунок 18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71672">
            <a:off x="3107026" y="3543531"/>
            <a:ext cx="2604144" cy="212897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0" name="Овал 19"/>
          <p:cNvSpPr/>
          <p:nvPr/>
        </p:nvSpPr>
        <p:spPr bwMode="auto">
          <a:xfrm>
            <a:off x="3360898" y="5123623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26,5%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2636346" y="4547559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8,0</a:t>
            </a: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7418375" y="5991249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2026</a:t>
            </a:r>
          </a:p>
        </p:txBody>
      </p:sp>
      <p:pic>
        <p:nvPicPr>
          <p:cNvPr id="23" name="Рисунок 22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43467">
            <a:off x="5910333" y="3803761"/>
            <a:ext cx="2751941" cy="200895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4" name="Овал 23"/>
          <p:cNvSpPr/>
          <p:nvPr/>
        </p:nvSpPr>
        <p:spPr bwMode="auto">
          <a:xfrm>
            <a:off x="6554279" y="5343177"/>
            <a:ext cx="792088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34,0%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8282471" y="3686993"/>
            <a:ext cx="70138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9,2%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5652120" y="4727271"/>
            <a:ext cx="648012" cy="576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7,6%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51813" y="1144238"/>
            <a:ext cx="2664296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5351813" y="1360262"/>
            <a:ext cx="2543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2024 – 190 016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– 179 439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– 190 050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5351813" y="2368374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2024 –  51 773 тыс.рублей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–  51 337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–  51 336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5351813" y="208034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" y="4509120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08191"/>
              </p:ext>
            </p:extLst>
          </p:nvPr>
        </p:nvGraphicFramePr>
        <p:xfrm>
          <a:off x="133021" y="1052736"/>
          <a:ext cx="9001188" cy="413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2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190 016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179 439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190 050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6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51 336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5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405 341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445 584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317 123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32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647 130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676 360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558 509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31428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0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576794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44592"/>
              </p:ext>
            </p:extLst>
          </p:nvPr>
        </p:nvGraphicFramePr>
        <p:xfrm>
          <a:off x="-1" y="1268760"/>
          <a:ext cx="914400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163 431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163 961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152 609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162 767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Акцизы на нефтепродукты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11 019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13 717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13 815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5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1 443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0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5 931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6 531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39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b="1" dirty="0">
                          <a:solidFill>
                            <a:schemeClr val="accent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190 016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179 439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190 050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8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Chernova\Desktop\__2021-06-21__10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9" y="3402890"/>
            <a:ext cx="7812361" cy="3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10800000">
            <a:off x="0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827583" y="2430783"/>
            <a:ext cx="7992887" cy="19442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представленной презентации Вы можете ознакомиться с основными целями, задачами и приоритетными направлениям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районного бюджета, распределяемых в рамках муниципальных программ.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2012" y="147872"/>
            <a:ext cx="53567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Советского района!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912078"/>
            <a:ext cx="8136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презентация «Бюджет для граждан» Муниципального района «Советский район» Курской области на 2024 года, и на плановый период 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407320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то Летящие монеты, более 62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6" b="97872" l="3994" r="98083">
                        <a14:foregroundMark x1="32748" y1="57181" x2="32748" y2="57181"/>
                        <a14:foregroundMark x1="38658" y1="31649" x2="38658" y2="31649"/>
                        <a14:foregroundMark x1="53834" y1="13032" x2="53834" y2="13032"/>
                        <a14:foregroundMark x1="57188" y1="3191" x2="57188" y2="3191"/>
                        <a14:foregroundMark x1="76997" y1="52926" x2="76997" y2="52926"/>
                        <a14:foregroundMark x1="86102" y1="79521" x2="86102" y2="79521"/>
                        <a14:foregroundMark x1="94089" y1="76862" x2="94089" y2="76862"/>
                        <a14:foregroundMark x1="54792" y1="94681" x2="54792" y2="94681"/>
                        <a14:foregroundMark x1="18051" y1="82447" x2="18051" y2="82447"/>
                        <a14:foregroundMark x1="4313" y1="74734" x2="4313" y2="74734"/>
                        <a14:foregroundMark x1="77316" y1="98138" x2="77316" y2="98138"/>
                        <a14:foregroundMark x1="98083" y1="79521" x2="98083" y2="7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" y="4586531"/>
            <a:ext cx="3797965" cy="228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021" y="116632"/>
            <a:ext cx="88314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«Советский район»                на 2024-2026 годы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42660"/>
              </p:ext>
            </p:extLst>
          </p:nvPr>
        </p:nvGraphicFramePr>
        <p:xfrm>
          <a:off x="142844" y="908720"/>
          <a:ext cx="8821645" cy="413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 возмещение ущерба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7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использовании природными ресурсами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73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563 684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405 341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445 584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26155" y="4901413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01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Chernova\Desktop\картинки\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020"/>
            <a:ext cx="3915603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75982"/>
            <a:ext cx="6408712" cy="58477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«Советский район» </a:t>
            </a:r>
          </a:p>
        </p:txBody>
      </p:sp>
      <p:pic>
        <p:nvPicPr>
          <p:cNvPr id="5" name="Picture 2" descr="http://belrn.ru/wp-content/uploads/2016/03/%D0%A1%D0%BB%D0%B0%D0%B9%D0%B420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5592080" cy="44619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019057" y="836712"/>
            <a:ext cx="2952328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673 933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2025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676 360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2026 год </a:t>
            </a:r>
          </a:p>
          <a:p>
            <a:pPr algn="ctr"/>
            <a:r>
              <a:rPr lang="ru-RU" sz="2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558 509 тыс. руб.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75982"/>
            <a:ext cx="6408712" cy="58477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расходов бюджета муниципального района «Советский район» по разделам бюджетной классификации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9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65741"/>
              </p:ext>
            </p:extLst>
          </p:nvPr>
        </p:nvGraphicFramePr>
        <p:xfrm>
          <a:off x="181352" y="1124744"/>
          <a:ext cx="8709288" cy="46205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5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673 933,0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676 360,0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558 509,0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63 204,0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57 375,0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57 411,0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3 522,0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3 289,0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3 289,0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18 412,0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132 035,0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17 362,0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-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-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445 103,0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373 341,0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361 475,0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88 060,0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72 961,0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72 961,0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514,0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514,0            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514,0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34 218,0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21 588,0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24 530,0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                                        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640,0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640,0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640,0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10 260,0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8 823,0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8 208,0  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                                       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0,0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5 794,0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12 119,0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843292" y="5797082"/>
            <a:ext cx="1300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Chernova\Desktop\картинки\116501b3c8c2071a8531c8d25c329b39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91" y="3627378"/>
            <a:ext cx="3744416" cy="29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608" y="218651"/>
            <a:ext cx="47774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ориентированность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233050"/>
              </p:ext>
            </p:extLst>
          </p:nvPr>
        </p:nvGraphicFramePr>
        <p:xfrm>
          <a:off x="3204235" y="0"/>
          <a:ext cx="6228184" cy="601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84511150"/>
              </p:ext>
            </p:extLst>
          </p:nvPr>
        </p:nvGraphicFramePr>
        <p:xfrm>
          <a:off x="3563888" y="116632"/>
          <a:ext cx="6331588" cy="379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86228" y="972430"/>
            <a:ext cx="3843142" cy="3599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455 103,0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6727" y="1439725"/>
            <a:ext cx="3236330" cy="6050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–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18 412,0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228" y="2118301"/>
            <a:ext cx="2770064" cy="12050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политика, </a:t>
            </a:r>
            <a:r>
              <a:rPr lang="ru-RU" sz="1400" kern="10" dirty="0" err="1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здравоохранение,культура</a:t>
            </a:r>
            <a:r>
              <a:rPr lang="ru-RU" sz="1400" kern="10" dirty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ФК и спорт –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123 432,0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472" y="3409653"/>
            <a:ext cx="2675575" cy="4502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ЖКХ- 0</a:t>
            </a:r>
            <a:r>
              <a:rPr lang="ru-RU" sz="1400" b="1" dirty="0">
                <a:ln w="1905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228" y="3928268"/>
            <a:ext cx="2482684" cy="27410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расходы: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вопросы- 63 204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тыс.руб.,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безопасность- 3 522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РФ 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мун.образований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10 260,0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7331428" y="5040914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8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NChernova\Desktop\11111111111175ae8aabed66b43d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 bwMode="auto">
          <a:xfrm>
            <a:off x="4860031" y="4184837"/>
            <a:ext cx="4248473" cy="26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275187" y="-1435486"/>
            <a:ext cx="4406782" cy="5781078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45447" y="594046"/>
            <a:ext cx="5062657" cy="4275114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997"/>
            <a:ext cx="44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образования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3442" y="617206"/>
            <a:ext cx="3813574" cy="1354723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детских дошкольных учреждения) </a:t>
            </a:r>
          </a:p>
          <a:p>
            <a:pPr algn="ctr"/>
            <a:r>
              <a:rPr lang="en-US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58 218,0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54 648,0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55 830,0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931308" y="2008286"/>
            <a:ext cx="3813574" cy="1290675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учреждения)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chemeClr val="tx1"/>
                </a:solidFill>
                <a:latin typeface="Impact" pitchFamily="34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17 240,0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16 683,0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16 683,0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31308" y="3399439"/>
            <a:ext cx="3813574" cy="1254107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(16 школ)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2024</a:t>
            </a:r>
            <a:r>
              <a:rPr lang="ru-RU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372 392,0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rgbClr val="8E343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2025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297 759,0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Impact" pitchFamily="34" charset="0"/>
                <a:cs typeface="Times New Roman" pitchFamily="18" charset="0"/>
              </a:rPr>
              <a:t>2026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284 711,0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30443" r="-538" b="11620"/>
          <a:stretch/>
        </p:blipFill>
        <p:spPr>
          <a:xfrm>
            <a:off x="445447" y="4914888"/>
            <a:ext cx="4621491" cy="1795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610139"/>
            <a:ext cx="2873177" cy="1915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2581867"/>
            <a:ext cx="2873177" cy="20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249675" y="-1286707"/>
            <a:ext cx="4156851" cy="5421377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45447" y="59404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74 781,0</a:t>
            </a: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47079"/>
              </p:ext>
            </p:extLst>
          </p:nvPr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6166" y="583327"/>
            <a:ext cx="3165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территории  муниципального  района осуществляют деятельность: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</a:pPr>
            <a:endParaRPr lang="ru-RU" sz="1200" b="1" dirty="0">
              <a:solidFill>
                <a:srgbClr val="8E343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«Советский центр досуга  и кино «Восток»;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«Советский дом народного творчества 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МКУК </a:t>
            </a:r>
            <a:r>
              <a:rPr lang="ru-RU" sz="14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Межпоселенческая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библиотека»;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endParaRPr lang="ru-RU" sz="1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Управление культуры.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367536" y="1235347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72 961,0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32465" y="1256051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72 961,0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438" y="2063160"/>
            <a:ext cx="5062657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Учреждения культуры муниципального района 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отдыха.</a:t>
            </a: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48484" y="102067"/>
            <a:ext cx="44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культуры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898" y="1241246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88 060,0</a:t>
            </a:r>
            <a:endParaRPr lang="ru-RU" sz="1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23" name="Picture 2" descr="C:\Users\NChernova\Desktop\variety-types-clothes-carnival-dancers_52683-33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11" y="4605392"/>
            <a:ext cx="3378142" cy="22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1619" r="8796" b="18169"/>
          <a:stretch/>
        </p:blipFill>
        <p:spPr>
          <a:xfrm>
            <a:off x="483800" y="4823935"/>
            <a:ext cx="4952295" cy="189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8" b="7888"/>
          <a:stretch/>
        </p:blipFill>
        <p:spPr>
          <a:xfrm>
            <a:off x="464852" y="3406714"/>
            <a:ext cx="2670506" cy="1299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/>
          <a:stretch/>
        </p:blipFill>
        <p:spPr>
          <a:xfrm>
            <a:off x="3154763" y="3407229"/>
            <a:ext cx="2258488" cy="1282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6" b="9869"/>
          <a:stretch/>
        </p:blipFill>
        <p:spPr>
          <a:xfrm>
            <a:off x="6011686" y="3417031"/>
            <a:ext cx="2973838" cy="12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483801" y="67540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734"/>
            <a:ext cx="3635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дорожного фонда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37657"/>
              </p:ext>
            </p:extLst>
          </p:nvPr>
        </p:nvGraphicFramePr>
        <p:xfrm>
          <a:off x="567162" y="1180606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567163" y="1594865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94922" y="1675537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13 289,0 тыс. руб.  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59617" y="1594864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67130" y="1651250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13 717,0 тыс. руб.</a:t>
            </a:r>
          </a:p>
        </p:txBody>
      </p:sp>
      <p:sp>
        <p:nvSpPr>
          <p:cNvPr id="16" name="Овал 15"/>
          <p:cNvSpPr/>
          <p:nvPr/>
        </p:nvSpPr>
        <p:spPr>
          <a:xfrm>
            <a:off x="4164685" y="1615568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67330" y="1675537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13 815,0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162" y="703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 муниципального района «Советский район»  предусмотрен: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162" y="2345383"/>
            <a:ext cx="458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Средства из областного бюджета на 2025 год составят – 117 262,0 тыс. руб.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253" y="289013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6" y="675407"/>
            <a:ext cx="2974650" cy="198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6" y="2753643"/>
            <a:ext cx="2974650" cy="19831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3" y="3771963"/>
            <a:ext cx="1681929" cy="1681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69" y="3760844"/>
            <a:ext cx="1693048" cy="16930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56" y="3768301"/>
            <a:ext cx="1694189" cy="16941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23049" r="766" b="-7487"/>
          <a:stretch/>
        </p:blipFill>
        <p:spPr>
          <a:xfrm>
            <a:off x="6061846" y="4941169"/>
            <a:ext cx="2974650" cy="19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NChernova\Desktop\115913bb100524589.5f0af1b919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64" y="3940458"/>
            <a:ext cx="4957720" cy="29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0434"/>
            <a:ext cx="892899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муниципального района «Советский район» в 2024 году в реализации проекта  «Народный бюджет»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764704"/>
            <a:ext cx="8928992" cy="3077766"/>
          </a:xfrm>
          <a:prstGeom prst="rect">
            <a:avLst/>
          </a:prstGeom>
          <a:solidFill>
            <a:srgbClr val="C6D9F1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2020 года на территории муниципального района «Советский район»  действует новый проект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«Народный бюджет»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проект, в котором население участвует в распределении части средств местного бюджета на конкурсной основе, на принципах софинансирования. То есть на реализацию проекта идут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 только бюджетные средства, но и средства самих граждан.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Проекты гражданского участия направлены на вовлечение граждан в решение вопросов местного значения.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2024 году в рамках данного проекта  будут проведены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расходы на благоустройство территории Советской средней общеобразовательной школы №2 имени Героя Советского Союза Ивана Дмитриевича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Занина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Волжанской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средней общеобразовательной школы имени Героя Социалистического труда Василия Михайловича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Репринцева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указанные цели планируется  направить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средства местного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объеме 10 205,0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Доля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областного 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прогнозируется в объеме  - 11 076,0 тыс.рублей.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6024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4446933">
            <a:off x="-1583668" y="2706165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9" y="3234353"/>
            <a:ext cx="4811481" cy="3623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42645"/>
            <a:ext cx="770485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720" y="692696"/>
            <a:ext cx="7820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Указом Президента России от 7 мая 2018 года №204 «О национальных целях и стратегических задачах развития Российской Федерации на период до 2024 года»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2024 году муниципальное образование «Советский район» планирует  принять   участие  в  национальном проекте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вышеназванного проекта  планируется</a:t>
            </a: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из трех уровней бюджетов</a:t>
            </a:r>
          </a:p>
          <a:p>
            <a:pPr lvl="0" indent="449263" eaLnBrk="0" hangingPunct="0">
              <a:tabLst>
                <a:tab pos="3390900" algn="l"/>
              </a:tabLs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(федерального , областного , местного )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32168" y="1581041"/>
            <a:ext cx="5832648" cy="2839958"/>
          </a:xfrm>
          <a:prstGeom prst="verticalScroll">
            <a:avLst/>
          </a:prstGeom>
          <a:solidFill>
            <a:srgbClr val="C6D9F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eaLnBrk="0" hangingPunct="0">
              <a:tabLst>
                <a:tab pos="3390900" algn="l"/>
              </a:tabLst>
            </a:pPr>
            <a:endParaRPr lang="ru-RU" sz="1600" dirty="0">
              <a:solidFill>
                <a:srgbClr val="8E3432"/>
              </a:solidFill>
              <a:latin typeface="Impac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>
                <a:solidFill>
                  <a:schemeClr val="bg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«Образование»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 (Создание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городах)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   </a:t>
            </a: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обновление материально-технической базы образовательных организаций для внедрения цифровой образовательной среды и развития цифровых навыков обучающихся (Обеспечение образовательных организаций материально-технической базой для внедрения цифровой образовательной среды) 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marL="171450" lvl="0" indent="-171450" algn="just" eaLnBrk="0" hangingPunct="0">
              <a:buFontTx/>
              <a:buChar char="-"/>
              <a:tabLst>
                <a:tab pos="3390900" algn="l"/>
              </a:tabLst>
            </a:pPr>
            <a:endParaRPr lang="ru-RU" sz="105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/>
            </a:endParaRPr>
          </a:p>
          <a:p>
            <a:pPr lvl="0" algn="just" eaLnBrk="0" hangingPunct="0">
              <a:tabLst>
                <a:tab pos="3390900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817999" y="310874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771800" y="61710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79512" y="453948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215966" y="146001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579899" cy="7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74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8184" y="2090687"/>
            <a:ext cx="4146069" cy="1047719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18900000">
            <a:off x="4597114" y="1752884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30647" r="14574"/>
          <a:stretch/>
        </p:blipFill>
        <p:spPr>
          <a:xfrm>
            <a:off x="4262315" y="1907237"/>
            <a:ext cx="4269731" cy="2638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0288" y="830019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Бюджет муниципального района «Советский район» является программно-ориентированным, то есть расходование средств осуществляется на основании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EC71E2-74B3-FB4C-9465-B8F1CD4D05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2326" y="1729884"/>
            <a:ext cx="5745724" cy="3180547"/>
          </a:xfrm>
          <a:custGeom>
            <a:avLst/>
            <a:gdLst>
              <a:gd name="connsiteX0" fmla="*/ 866383 w 5629740"/>
              <a:gd name="connsiteY0" fmla="*/ 321066 h 3116344"/>
              <a:gd name="connsiteX1" fmla="*/ 866383 w 5629740"/>
              <a:gd name="connsiteY1" fmla="*/ 2656455 h 3116344"/>
              <a:gd name="connsiteX2" fmla="*/ 4763356 w 5629740"/>
              <a:gd name="connsiteY2" fmla="*/ 2656455 h 3116344"/>
              <a:gd name="connsiteX3" fmla="*/ 4763356 w 5629740"/>
              <a:gd name="connsiteY3" fmla="*/ 321066 h 3116344"/>
              <a:gd name="connsiteX4" fmla="*/ 0 w 5629740"/>
              <a:gd name="connsiteY4" fmla="*/ 0 h 3116344"/>
              <a:gd name="connsiteX5" fmla="*/ 5629740 w 5629740"/>
              <a:gd name="connsiteY5" fmla="*/ 0 h 3116344"/>
              <a:gd name="connsiteX6" fmla="*/ 5629740 w 5629740"/>
              <a:gd name="connsiteY6" fmla="*/ 3116344 h 3116344"/>
              <a:gd name="connsiteX7" fmla="*/ 0 w 5629740"/>
              <a:gd name="connsiteY7" fmla="*/ 3116344 h 311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9740" h="3116344">
                <a:moveTo>
                  <a:pt x="866383" y="321066"/>
                </a:moveTo>
                <a:lnTo>
                  <a:pt x="866383" y="2656455"/>
                </a:lnTo>
                <a:lnTo>
                  <a:pt x="4763356" y="2656455"/>
                </a:lnTo>
                <a:lnTo>
                  <a:pt x="4763356" y="321066"/>
                </a:lnTo>
                <a:close/>
                <a:moveTo>
                  <a:pt x="0" y="0"/>
                </a:moveTo>
                <a:lnTo>
                  <a:pt x="5629740" y="0"/>
                </a:lnTo>
                <a:lnTo>
                  <a:pt x="5629740" y="3116344"/>
                </a:lnTo>
                <a:lnTo>
                  <a:pt x="0" y="3116344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/>
        </p:nvSpPr>
        <p:spPr>
          <a:xfrm>
            <a:off x="251518" y="212947"/>
            <a:ext cx="4896544" cy="46166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3595" y="391509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Удельный вес расходов бюджета, которые будут осуществляться в рамках программ,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год  составляет 91,4%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общего объема расходов.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2368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Impact" pitchFamily="34" charset="0"/>
              </a:rPr>
              <a:t>17 утвержденных муниципальных программ </a:t>
            </a:r>
          </a:p>
        </p:txBody>
      </p:sp>
      <p:sp>
        <p:nvSpPr>
          <p:cNvPr id="13" name="Овал 12"/>
          <p:cNvSpPr/>
          <p:nvPr/>
        </p:nvSpPr>
        <p:spPr>
          <a:xfrm>
            <a:off x="72399" y="4902393"/>
            <a:ext cx="4146069" cy="1478935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94782" y="51384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программных расходов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94782" y="5730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615 884,0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9528" y="5726675"/>
            <a:ext cx="110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303071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Chernova\Desktop\depositphotos_329887634-stock-illustration-woman-reading-a-newspaper-si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7541"/>
            <a:ext cx="2016224" cy="2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07504" y="1"/>
            <a:ext cx="4320480" cy="647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4805" y="647729"/>
            <a:ext cx="3764950" cy="1597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/>
        </p:nvSpPr>
        <p:spPr>
          <a:xfrm>
            <a:off x="5508104" y="647729"/>
            <a:ext cx="3812230" cy="194758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805" y="2245122"/>
            <a:ext cx="4907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4653" y="2522120"/>
            <a:ext cx="4355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основанных на гражданской инициативе практик по решению социально-экономических задач при непосредственном участии граждан в определении и выборе объектов расходования бюджетных средств, а также последующем контроле за реализацией проектов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БЮДЖЕТ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обеспечение участия учащихся 9-11 классов образовательных учреждений системы общего образования Советского района Курской области в решении вопросов местного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>
            <a:off x="4689138" y="2644656"/>
            <a:ext cx="121450" cy="421334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6722470" y="-1790431"/>
            <a:ext cx="647727" cy="42285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1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NChernova\Desktop\социальная-концепция-вектора-сети-и-сыгранности-12748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42" y="5505880"/>
            <a:ext cx="5191497" cy="129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405" y="81549"/>
            <a:ext cx="66967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по муниципальным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на 2024 год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596" y="1055292"/>
            <a:ext cx="9113404" cy="5231062"/>
            <a:chOff x="-33869" y="1019297"/>
            <a:chExt cx="9090200" cy="5231062"/>
          </a:xfrm>
          <a:effectLst/>
        </p:grpSpPr>
        <p:sp>
          <p:nvSpPr>
            <p:cNvPr id="6" name="Прямоугольник 69"/>
            <p:cNvSpPr>
              <a:spLocks noChangeArrowheads="1"/>
            </p:cNvSpPr>
            <p:nvPr/>
          </p:nvSpPr>
          <p:spPr bwMode="auto">
            <a:xfrm>
              <a:off x="357312" y="3723531"/>
              <a:ext cx="35718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200" dirty="0"/>
            </a:p>
          </p:txBody>
        </p:sp>
        <p:sp>
          <p:nvSpPr>
            <p:cNvPr id="7" name="AutoShape 91"/>
            <p:cNvSpPr>
              <a:spLocks noChangeArrowheads="1"/>
            </p:cNvSpPr>
            <p:nvPr/>
          </p:nvSpPr>
          <p:spPr bwMode="auto">
            <a:xfrm>
              <a:off x="-21230" y="1381295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2. </a:t>
              </a: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«Социальная поддержка граждан в </a:t>
              </a:r>
            </a:p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Советском районе Курской области» 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28 889,0</a:t>
              </a:r>
            </a:p>
          </p:txBody>
        </p:sp>
        <p:sp>
          <p:nvSpPr>
            <p:cNvPr id="8" name="AutoShape 93"/>
            <p:cNvSpPr>
              <a:spLocks noChangeArrowheads="1"/>
            </p:cNvSpPr>
            <p:nvPr/>
          </p:nvSpPr>
          <p:spPr bwMode="auto">
            <a:xfrm>
              <a:off x="-21954" y="2287968"/>
              <a:ext cx="4320480" cy="7155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4. «Управление муниципальным имуществом и земельными ресурсами»  –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0,0</a:t>
              </a:r>
            </a:p>
          </p:txBody>
        </p:sp>
        <p:sp>
          <p:nvSpPr>
            <p:cNvPr id="9" name="AutoShape 97"/>
            <p:cNvSpPr>
              <a:spLocks noChangeArrowheads="1"/>
            </p:cNvSpPr>
            <p:nvPr/>
          </p:nvSpPr>
          <p:spPr bwMode="auto">
            <a:xfrm>
              <a:off x="-8547" y="1838892"/>
              <a:ext cx="4320480" cy="50405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3. «Развитие образования в Советском районе Курской области» –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453 910,0</a:t>
              </a:r>
            </a:p>
          </p:txBody>
        </p:sp>
        <p:sp>
          <p:nvSpPr>
            <p:cNvPr id="10" name="AutoShape 99"/>
            <p:cNvSpPr>
              <a:spLocks noChangeArrowheads="1"/>
            </p:cNvSpPr>
            <p:nvPr/>
          </p:nvSpPr>
          <p:spPr bwMode="auto">
            <a:xfrm>
              <a:off x="-9272" y="3626977"/>
              <a:ext cx="4307798" cy="50405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6. «Охрана окружающей среды в Советском районе Курской области» -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0,0</a:t>
              </a:r>
            </a:p>
          </p:txBody>
        </p:sp>
        <p:sp>
          <p:nvSpPr>
            <p:cNvPr id="11" name="AutoShape 100"/>
            <p:cNvSpPr>
              <a:spLocks noChangeArrowheads="1"/>
            </p:cNvSpPr>
            <p:nvPr/>
          </p:nvSpPr>
          <p:spPr bwMode="auto">
            <a:xfrm>
              <a:off x="-21625" y="2800545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5. «Энергосбережение и повышение энергетической эффективности в Советском районе Курской области»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2" name="AutoShape 102"/>
            <p:cNvSpPr>
              <a:spLocks noChangeArrowheads="1"/>
            </p:cNvSpPr>
            <p:nvPr/>
          </p:nvSpPr>
          <p:spPr bwMode="auto">
            <a:xfrm>
              <a:off x="4623108" y="1019297"/>
              <a:ext cx="4392166" cy="64294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10. «Сохранение и развитие архивного дела в Советском районе Курской области»- 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1 022,0</a:t>
              </a:r>
            </a:p>
          </p:txBody>
        </p:sp>
        <p:sp>
          <p:nvSpPr>
            <p:cNvPr id="13" name="AutoShape 104"/>
            <p:cNvSpPr>
              <a:spLocks noChangeArrowheads="1"/>
            </p:cNvSpPr>
            <p:nvPr/>
          </p:nvSpPr>
          <p:spPr bwMode="auto">
            <a:xfrm>
              <a:off x="4611426" y="2328313"/>
              <a:ext cx="4392166" cy="43204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12. «Профилактика правонарушений в Советском районе Курской области»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- 525,0</a:t>
              </a:r>
            </a:p>
          </p:txBody>
        </p:sp>
        <p:sp>
          <p:nvSpPr>
            <p:cNvPr id="14" name="AutoShape 107"/>
            <p:cNvSpPr>
              <a:spLocks noChangeArrowheads="1"/>
            </p:cNvSpPr>
            <p:nvPr/>
          </p:nvSpPr>
          <p:spPr bwMode="auto">
            <a:xfrm>
              <a:off x="1974" y="4792358"/>
              <a:ext cx="4320480" cy="86409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8. «Повышение эффективности работы с молодежью, организация отдыха и оздоровления детей, молодежи, развитие физической культуры и спорта в Советском районе Курской области» – 3 208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</a:p>
          </p:txBody>
        </p:sp>
        <p:sp>
          <p:nvSpPr>
            <p:cNvPr id="15" name="AutoShape 109"/>
            <p:cNvSpPr>
              <a:spLocks noChangeArrowheads="1"/>
            </p:cNvSpPr>
            <p:nvPr/>
          </p:nvSpPr>
          <p:spPr bwMode="auto">
            <a:xfrm>
              <a:off x="4611426" y="3435018"/>
              <a:ext cx="4407778" cy="58808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14. «Создание условий для эффективного и ответственного управления муниципальными финансами, муниципальным долгом и повышения устойчивости бюджетов Советского района Курской области» -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14 483,0</a:t>
              </a:r>
            </a:p>
          </p:txBody>
        </p:sp>
        <p:sp>
          <p:nvSpPr>
            <p:cNvPr id="16" name="AutoShape 113"/>
            <p:cNvSpPr>
              <a:spLocks noChangeArrowheads="1"/>
            </p:cNvSpPr>
            <p:nvPr/>
          </p:nvSpPr>
          <p:spPr bwMode="auto">
            <a:xfrm>
              <a:off x="4663843" y="4445975"/>
              <a:ext cx="4392488" cy="49778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17. «Содействие занятости населения Советского района Курской области»– </a:t>
              </a:r>
              <a:r>
                <a:rPr lang="ru-RU" sz="11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622,0</a:t>
              </a:r>
            </a:p>
          </p:txBody>
        </p:sp>
        <p:sp>
          <p:nvSpPr>
            <p:cNvPr id="17" name="AutoShape 95"/>
            <p:cNvSpPr>
              <a:spLocks noChangeArrowheads="1"/>
            </p:cNvSpPr>
            <p:nvPr/>
          </p:nvSpPr>
          <p:spPr bwMode="auto">
            <a:xfrm>
              <a:off x="1884" y="4044219"/>
              <a:ext cx="4335982" cy="8262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7. «Обеспечение доступным и комфортным  жильем и коммунальными услугами граждан в Советском районе Курской области»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3 150,0</a:t>
              </a:r>
            </a:p>
          </p:txBody>
        </p:sp>
        <p:sp>
          <p:nvSpPr>
            <p:cNvPr id="18" name="AutoShape 90"/>
            <p:cNvSpPr>
              <a:spLocks noChangeArrowheads="1"/>
            </p:cNvSpPr>
            <p:nvPr/>
          </p:nvSpPr>
          <p:spPr bwMode="auto">
            <a:xfrm>
              <a:off x="1974" y="1083946"/>
              <a:ext cx="4320480" cy="34898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 «Развитие культуры в Советском районе Курской области»– 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88 060,0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>
              <a:off x="-33869" y="5557663"/>
              <a:ext cx="4392166" cy="6926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2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9. «Развитие муниципальной службы в Советском районе Курской области»- 318</a:t>
              </a:r>
              <a:r>
                <a:rPr lang="ru-RU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96"/>
            <p:cNvSpPr>
              <a:spLocks noChangeArrowheads="1"/>
            </p:cNvSpPr>
            <p:nvPr/>
          </p:nvSpPr>
          <p:spPr bwMode="auto">
            <a:xfrm>
              <a:off x="4607633" y="1520787"/>
              <a:ext cx="4392166" cy="86409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11. «Развитие транспортной системы, обеспечение перевозки пассажиров в Советском районе Курской области и безопасности  дорожного движения» 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16 389,0</a:t>
              </a:r>
            </a:p>
          </p:txBody>
        </p:sp>
        <p:sp>
          <p:nvSpPr>
            <p:cNvPr id="21" name="AutoShape 105"/>
            <p:cNvSpPr>
              <a:spLocks noChangeArrowheads="1"/>
            </p:cNvSpPr>
            <p:nvPr/>
          </p:nvSpPr>
          <p:spPr bwMode="auto">
            <a:xfrm>
              <a:off x="4607496" y="2730199"/>
              <a:ext cx="4392303" cy="6757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13. «Защита населения и территории Советского района Курской области от чрезвычайных ситуаций, обеспечение пожарной безопасности и безопасности людей на водных объектах»  - 3 347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,0</a:t>
              </a:r>
            </a:p>
          </p:txBody>
        </p:sp>
        <p:sp>
          <p:nvSpPr>
            <p:cNvPr id="22" name="AutoShape 108"/>
            <p:cNvSpPr>
              <a:spLocks noChangeArrowheads="1"/>
            </p:cNvSpPr>
            <p:nvPr/>
          </p:nvSpPr>
          <p:spPr bwMode="auto">
            <a:xfrm>
              <a:off x="4651193" y="4088887"/>
              <a:ext cx="4392166" cy="36376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21. «Противодействие экстремизму и терроризму в Советском районе Курской области»- 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15,0</a:t>
              </a:r>
            </a:p>
          </p:txBody>
        </p:sp>
        <p:sp>
          <p:nvSpPr>
            <p:cNvPr id="23" name="AutoShape 90"/>
            <p:cNvSpPr>
              <a:spLocks noChangeArrowheads="1"/>
            </p:cNvSpPr>
            <p:nvPr/>
          </p:nvSpPr>
          <p:spPr bwMode="auto">
            <a:xfrm>
              <a:off x="4658774" y="4882199"/>
              <a:ext cx="4392488" cy="45234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lang="ru-RU" sz="1100" b="1" dirty="0">
                  <a:solidFill>
                    <a:srgbClr val="8E343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18. «Градостроительство и инвестиционная деятельность в Советском района Курской области» - 1</a:t>
              </a:r>
              <a:r>
                <a:rPr lang="ru-RU" sz="11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487,0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3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0" y="3645024"/>
            <a:ext cx="4660578" cy="3107052"/>
          </a:xfrm>
          <a:prstGeom prst="rect">
            <a:avLst/>
          </a:prstGeom>
        </p:spPr>
      </p:pic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AE5AFC2F-7678-1D47-9A59-A38009AC2C85}"/>
              </a:ext>
            </a:extLst>
          </p:cNvPr>
          <p:cNvSpPr/>
          <p:nvPr/>
        </p:nvSpPr>
        <p:spPr>
          <a:xfrm rot="4446933">
            <a:off x="-1583668" y="2706165"/>
            <a:ext cx="5206357" cy="5206356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gradFill>
            <a:gsLst>
              <a:gs pos="0">
                <a:srgbClr val="3399FF"/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Крест 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5817999" y="310874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Крест 1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771800" y="61710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рест 1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79512" y="453948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Крест 1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215966" y="146001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32" y="3805800"/>
            <a:ext cx="4419414" cy="2946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19632" y="116632"/>
            <a:ext cx="9144000" cy="4550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200"/>
              </a:spcAft>
            </a:pPr>
            <a:r>
              <a:rPr lang="ru-RU" sz="1600" dirty="0">
                <a:solidFill>
                  <a:srgbClr val="000000"/>
                </a:solidFill>
                <a:cs typeface="Arial" pitchFamily="34" charset="0"/>
              </a:rPr>
              <a:t>                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чередной трехлетний период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осуществлялось исходя из действующего на момент составления бюджета налогового и бюджетного законодательства, а также прогноза социально-экономического развития Советского района Курской области и основных направлений бюджетной и налоговой политики на 2024-2026 годы. </a:t>
            </a:r>
          </a:p>
          <a:p>
            <a:pPr>
              <a:lnSpc>
                <a:spcPct val="115000"/>
              </a:lnSpc>
              <a:spcAft>
                <a:spcPts val="2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2024 год доходы бюджета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спрогнозированы в объеме  647 130 тыс. рублей,  в 2025 году – 676 360 тыс. рублей, в  2026 году- 558 509 тыс. рублей. 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объема и структуры расходов бюджета муниципального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2024 год и на плановый период 2025 и 2026 годов осуществляется исходя из «базовых» объемов бюджетных ассигнований на 2024 и 2025 годы, утвержденных Решением Представительного Собрания Советского района  от 21.12.2022 года № 319 «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бюджете муниципального района «Советский район» Курской области на  20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x-non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год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 плановый период 2024 и 2025 годов».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Всего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2024 год расходы бюджета района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спрогнозированы в объеме  673 933 тыс. рублей,  на 2025 год – 673 360  тыс. рублей, на 2026 год - 558 509 тыс. рублей.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	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лавная задача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муниципального района состояла в том, чтобы выполнить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социальные обязательства.</a:t>
            </a:r>
          </a:p>
          <a:p>
            <a:pPr algn="just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	 	</a:t>
            </a:r>
          </a:p>
          <a:p>
            <a:pPr algn="just">
              <a:defRPr/>
            </a:pPr>
            <a:endParaRPr lang="ru-RU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Chernova\Desktop\картинки\pexels-arina-krasnikova-7002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A4E90C08-ABDB-2E44-B009-75FDA1362874}"/>
              </a:ext>
            </a:extLst>
          </p:cNvPr>
          <p:cNvSpPr/>
          <p:nvPr/>
        </p:nvSpPr>
        <p:spPr>
          <a:xfrm>
            <a:off x="4074059" y="764704"/>
            <a:ext cx="450138" cy="5658958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47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4EB11582-DBA2-AD4D-BE72-B65204B3ABB9}"/>
              </a:ext>
            </a:extLst>
          </p:cNvPr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5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4" t="320" r="9638" b="253"/>
          <a:stretch/>
        </p:blipFill>
        <p:spPr>
          <a:xfrm>
            <a:off x="4627153" y="0"/>
            <a:ext cx="4516847" cy="6863317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AAEEDB-5B07-0C43-A803-8814EA0AE9A4}"/>
              </a:ext>
            </a:extLst>
          </p:cNvPr>
          <p:cNvSpPr/>
          <p:nvPr/>
        </p:nvSpPr>
        <p:spPr>
          <a:xfrm>
            <a:off x="73947" y="1228878"/>
            <a:ext cx="3912349" cy="4504378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13896" y="1340768"/>
            <a:ext cx="4032449" cy="417646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финансов Администрации Советского района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Курская область, Советский район,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п.Кшенский,ул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Пролетарская, 45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Начальник управления: 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факс 8 /47158/2-14-44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sovuprfin@bk,ru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часы работы: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пт. 8:00-13:00; 14:00-17:00</a:t>
            </a:r>
          </a:p>
        </p:txBody>
      </p:sp>
    </p:spTree>
    <p:extLst>
      <p:ext uri="{BB962C8B-B14F-4D97-AF65-F5344CB8AC3E}">
        <p14:creationId xmlns:p14="http://schemas.microsoft.com/office/powerpoint/2010/main" val="18895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10800000">
            <a:off x="8524995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9672" y="242190"/>
            <a:ext cx="58326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район Курской области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6834" y="933198"/>
            <a:ext cx="7991591" cy="327782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Сове́тский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дминистративно-территориальное деление Курской области"/>
              </a:rPr>
              <a:t>административно-территориальная единица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йоны России"/>
              </a:rPr>
              <a:t>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Муниципальное образование"/>
              </a:rPr>
              <a:t>муниципальное образование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Муниципальный район"/>
              </a:rPr>
              <a:t>муниципальный 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северо-востоке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урская область"/>
              </a:rPr>
              <a:t>Курской области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Россия"/>
              </a:rPr>
              <a:t>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типа Кшенский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 1150 км². Район граничит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Черемисиновским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Горшеченским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районами Курской области, также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районом Липецкой области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Должанским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районом Орловской области.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Численность населения Советского района на 01.01.2023 г. – 15 901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человек.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районе имеется 47 клубных учреждений, школа искусств, 36 библиотек.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Через район проходит железнодорожная линия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Курск"/>
              </a:rPr>
              <a:t>Курск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Касторная"/>
              </a:rPr>
              <a:t>Касторная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ветка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Мармыжи (Советский район)"/>
              </a:rPr>
              <a:t>Мармыжи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Верховье (Орловская область)"/>
              </a:rPr>
              <a:t>Верховье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Курско-Орловского отделения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осковская железная дорога"/>
              </a:rPr>
              <a:t>Московской железной дороги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федеральная дорога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Р298 (автодорога)"/>
              </a:rPr>
              <a:t>Р298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является основным видом деятельности.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Советском районе 118 населённых пунктов, в том числе один городской (рабочий посёлок) и 117 сельских населённых пунктов</a:t>
            </a:r>
          </a:p>
          <a:p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2"/>
            <a:ext cx="790163" cy="1013029"/>
          </a:xfrm>
          <a:prstGeom prst="rect">
            <a:avLst/>
          </a:prstGeom>
        </p:spPr>
      </p:pic>
      <p:sp>
        <p:nvSpPr>
          <p:cNvPr id="15" name="Крест 14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1217878" y="59007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Крест 1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01110" y="201115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/>
        </p:blipFill>
        <p:spPr>
          <a:xfrm>
            <a:off x="1021722" y="4300503"/>
            <a:ext cx="4355976" cy="2296849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49F2518-F1C2-3244-8736-84AEBBD14C4F}"/>
              </a:ext>
            </a:extLst>
          </p:cNvPr>
          <p:cNvSpPr/>
          <p:nvPr/>
        </p:nvSpPr>
        <p:spPr>
          <a:xfrm rot="528836">
            <a:off x="6011730" y="4162540"/>
            <a:ext cx="2684400" cy="2421970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9959" y="4312087"/>
            <a:ext cx="1658148" cy="21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0439" y="836712"/>
            <a:ext cx="8866824" cy="338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Советском районе проведена большая работа по  совершенствованию открытости бюджета. Современные информационные технологии, внедренные на территории района, во многом обеспечивают доступность к информации о его исполнении.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Начиная с 2014 года все финансовые органы страны начали составлять на регулярной основе отдельный аналитический документ «Бюджет для граждан», который должен содержать основные положения 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Советского района во время бюджетного года и показать формы их возможного взаимодействия с гражданином района   по вопросам расходования общественных финансов.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граждан», разработанный Управлением финансов Администрации Советского района, станет доступным источником для повышения финансовой грамотности жителей  и активизации общественного контроля за муниципальными расходами.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88640"/>
            <a:ext cx="535678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Советского района!</a:t>
            </a:r>
          </a:p>
        </p:txBody>
      </p:sp>
      <p:pic>
        <p:nvPicPr>
          <p:cNvPr id="1026" name="Picture 2" descr="C:\Users\NChernova\Desktop\promo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63" y="3958046"/>
            <a:ext cx="5900800" cy="2916681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ест 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195736" y="465313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Крест 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51520" y="6171563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3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4156499" y="-3500318"/>
            <a:ext cx="830999" cy="820891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099" name="Picture 3" descr="C:\Users\NChernova\Desktop\11di-2048x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8248"/>
            <a:ext cx="8496944" cy="26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88641"/>
            <a:ext cx="89279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СОСТАВ БЮДЖЕТА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39552" y="1198130"/>
            <a:ext cx="3877385" cy="2791627"/>
            <a:chOff x="632557" y="-981976"/>
            <a:chExt cx="2699900" cy="2680067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3059">
              <a:off x="642473" y="-991892"/>
              <a:ext cx="2680067" cy="2699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1155186" y="-361125"/>
              <a:ext cx="1654640" cy="171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Публичные слушания по проекту бюджета муниципального района «Советский район» (проходят ежегодно в ноябре)</a:t>
              </a:r>
            </a:p>
            <a:p>
              <a:pPr lvl="0" algn="ctr"/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571492" y="1198130"/>
            <a:ext cx="3877385" cy="2791627"/>
            <a:chOff x="632557" y="-981976"/>
            <a:chExt cx="2699900" cy="268006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13059">
              <a:off x="642473" y="-991892"/>
              <a:ext cx="2680067" cy="26999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155186" y="-361125"/>
              <a:ext cx="1654640" cy="186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Публичные слушания по отчету об исполнении бюджета муниципального района «Советский район» (проходят ежегодно в апреле)</a:t>
              </a:r>
            </a:p>
            <a:p>
              <a:pPr lvl="0" algn="ctr"/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Крест 2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00119" y="416824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Крест 30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3275856" y="3508899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Крест 31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698315" y="227003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Крест 32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609150" y="77758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hernova\Desktop\Image-2-1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32" y="4211913"/>
            <a:ext cx="4784804" cy="31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786" y="404664"/>
            <a:ext cx="8568952" cy="40011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</a:p>
        </p:txBody>
      </p:sp>
      <p:sp>
        <p:nvSpPr>
          <p:cNvPr id="6" name="Овал 5"/>
          <p:cNvSpPr/>
          <p:nvPr/>
        </p:nvSpPr>
        <p:spPr>
          <a:xfrm>
            <a:off x="475251" y="924570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914" y="1086344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как налогоплательщик участвует в формировании доходной части бюджета;</a:t>
            </a:r>
          </a:p>
          <a:p>
            <a:pPr lvl="0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8081" y="1671334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914" y="1773557"/>
            <a:ext cx="793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как получатель социальных гарантий получает социальные гарантии (образование, жилищно-коммунальное хозяйство, культура, физическая культура и спорт, молодежная политика, социальные льготы и другие направления социальных гарантий населению) – расходная часть бюджета.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786" y="2781681"/>
            <a:ext cx="8568952" cy="138499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это план доходов и расходов. </a:t>
            </a: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105411" y="4296313"/>
            <a:ext cx="3196293" cy="2547827"/>
            <a:chOff x="3330418" y="2408106"/>
            <a:chExt cx="2506806" cy="253649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30418" y="2408106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3609403" y="3028334"/>
              <a:ext cx="1948834" cy="184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71600" y="4518280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ДОХОДЫ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96970" y="4120604"/>
            <a:ext cx="3152848" cy="2582433"/>
            <a:chOff x="3354880" y="2309676"/>
            <a:chExt cx="2677067" cy="270877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54880" y="2309676"/>
              <a:ext cx="2677067" cy="270877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716151" y="2867571"/>
              <a:ext cx="1954524" cy="184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 на:</a:t>
              </a:r>
            </a:p>
            <a:p>
              <a:pPr algn="ctr"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содержание муниципальных учреждений (образование,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86938" y="4342478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Impact" pitchFamily="34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290327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1785" y="188640"/>
            <a:ext cx="511665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83568" y="105273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99792" y="105273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732241" y="1052736"/>
            <a:ext cx="1800200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муниципального района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788024" y="105273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1616" y="3619285"/>
            <a:ext cx="7559675" cy="584775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бюджета района</a:t>
            </a:r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DD4EC6F6-1BB8-3D42-825D-1964EB378092}"/>
              </a:ext>
            </a:extLst>
          </p:cNvPr>
          <p:cNvSpPr/>
          <p:nvPr/>
        </p:nvSpPr>
        <p:spPr>
          <a:xfrm rot="16711441">
            <a:off x="6002281" y="3855387"/>
            <a:ext cx="2245813" cy="4480640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4081D0">
                  <a:alpha val="82000"/>
                </a:srgb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6"/>
          <a:stretch/>
        </p:blipFill>
        <p:spPr>
          <a:xfrm>
            <a:off x="248909" y="4548530"/>
            <a:ext cx="4179072" cy="2203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http://www.mv.org.ua/imn/2012/b13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66609"/>
            <a:ext cx="3528392" cy="236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Крест 1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2091628" y="103092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Крест 18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83568" y="303275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Крест 19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820472" y="40824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NChernova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0" y="369416"/>
            <a:ext cx="3013596" cy="301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EE7159-8A1D-EF48-8189-1302935BCE3A}"/>
              </a:ext>
            </a:extLst>
          </p:cNvPr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1579" y="188640"/>
            <a:ext cx="40770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и Дефицит – это…</a:t>
            </a:r>
          </a:p>
        </p:txBody>
      </p:sp>
      <p:pic>
        <p:nvPicPr>
          <p:cNvPr id="15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928" y="632009"/>
            <a:ext cx="3456384" cy="33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Знак зодиака весы, золото, …» — создано в Шедевруме"/>
          <p:cNvSpPr>
            <a:spLocks noChangeAspect="1" noChangeArrowheads="1"/>
          </p:cNvSpPr>
          <p:nvPr/>
        </p:nvSpPr>
        <p:spPr bwMode="auto">
          <a:xfrm>
            <a:off x="155574" y="-144463"/>
            <a:ext cx="2493335" cy="24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082148" y="2602961"/>
            <a:ext cx="1008112" cy="99272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5171787" y="1626434"/>
            <a:ext cx="1008112" cy="98531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РАСХОДЫ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757220816"/>
              </p:ext>
            </p:extLst>
          </p:nvPr>
        </p:nvGraphicFramePr>
        <p:xfrm>
          <a:off x="323528" y="3288057"/>
          <a:ext cx="8391876" cy="327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35696" y="350229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Профицит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30222" y="347085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Дефицит</a:t>
            </a: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755576" y="42210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8100392" y="4221088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Крест 27">
            <a:extLst>
              <a:ext uri="{FF2B5EF4-FFF2-40B4-BE49-F238E27FC236}">
                <a16:creationId xmlns:a16="http://schemas.microsoft.com/office/drawing/2014/main" id="{D360A341-C488-CB43-A34E-DAD946786CD7}"/>
              </a:ext>
            </a:extLst>
          </p:cNvPr>
          <p:cNvSpPr/>
          <p:nvPr/>
        </p:nvSpPr>
        <p:spPr>
          <a:xfrm>
            <a:off x="6687918" y="155511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" y="94333"/>
            <a:ext cx="664953" cy="8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Words>3437</Words>
  <Application>Microsoft Office PowerPoint</Application>
  <PresentationFormat>Экран (4:3)</PresentationFormat>
  <Paragraphs>568</Paragraphs>
  <Slides>32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Wingdings</vt:lpstr>
      <vt:lpstr>Wingdings 2</vt:lpstr>
      <vt:lpstr>Тема Office</vt:lpstr>
      <vt:lpstr>Муниципального района «Советский район» Курской области на 2024года, и на плановый период 2025 и 2026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Иванова ЕА</cp:lastModifiedBy>
  <cp:revision>495</cp:revision>
  <cp:lastPrinted>2023-12-20T11:50:14Z</cp:lastPrinted>
  <dcterms:created xsi:type="dcterms:W3CDTF">2020-10-12T01:31:17Z</dcterms:created>
  <dcterms:modified xsi:type="dcterms:W3CDTF">2023-12-20T12:01:22Z</dcterms:modified>
</cp:coreProperties>
</file>