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744F7-79EF-427B-B684-0CCE59972E7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DDBF32-D090-4761-B9A6-3C4D1716B0E2}">
      <dgm:prSet phldrT="[Текст]" custT="1"/>
      <dgm:spPr/>
      <dgm:t>
        <a:bodyPr/>
        <a:lstStyle/>
        <a:p>
          <a:r>
            <a:rPr lang="ru-RU" sz="2000" dirty="0" smtClean="0"/>
            <a:t>КУЛЬТУРА</a:t>
          </a:r>
          <a:endParaRPr lang="ru-RU" sz="2000" dirty="0"/>
        </a:p>
      </dgm:t>
    </dgm:pt>
    <dgm:pt modelId="{D6CBDDAD-4ADB-48A3-A09C-C34C04A1F2A3}" type="parTrans" cxnId="{8D3FAD01-C1E5-4E44-B40E-455007F757D2}">
      <dgm:prSet/>
      <dgm:spPr/>
      <dgm:t>
        <a:bodyPr/>
        <a:lstStyle/>
        <a:p>
          <a:endParaRPr lang="ru-RU"/>
        </a:p>
      </dgm:t>
    </dgm:pt>
    <dgm:pt modelId="{020BADF2-80D3-4857-BF2C-00A53ADE57E2}" type="sibTrans" cxnId="{8D3FAD01-C1E5-4E44-B40E-455007F757D2}">
      <dgm:prSet/>
      <dgm:spPr/>
      <dgm:t>
        <a:bodyPr/>
        <a:lstStyle/>
        <a:p>
          <a:endParaRPr lang="ru-RU"/>
        </a:p>
      </dgm:t>
    </dgm:pt>
    <dgm:pt modelId="{A1DC1F06-959B-4F88-B8D8-818C2573FFD2}">
      <dgm:prSet phldrT="[Текст]"/>
      <dgm:spPr/>
      <dgm:t>
        <a:bodyPr/>
        <a:lstStyle/>
        <a:p>
          <a:r>
            <a:rPr lang="ru-RU" dirty="0" smtClean="0"/>
            <a:t>2016 год</a:t>
          </a:r>
          <a:endParaRPr lang="ru-RU" dirty="0"/>
        </a:p>
      </dgm:t>
    </dgm:pt>
    <dgm:pt modelId="{CC2E596E-CD6C-44EB-9D00-DA2CF6238F23}" type="parTrans" cxnId="{65B66D55-E2AB-479D-A872-5E2B988B8473}">
      <dgm:prSet/>
      <dgm:spPr/>
      <dgm:t>
        <a:bodyPr/>
        <a:lstStyle/>
        <a:p>
          <a:endParaRPr lang="ru-RU"/>
        </a:p>
      </dgm:t>
    </dgm:pt>
    <dgm:pt modelId="{D67E23D8-FE08-4343-9616-73DB461E1A41}" type="sibTrans" cxnId="{65B66D55-E2AB-479D-A872-5E2B988B8473}">
      <dgm:prSet/>
      <dgm:spPr/>
      <dgm:t>
        <a:bodyPr/>
        <a:lstStyle/>
        <a:p>
          <a:endParaRPr lang="ru-RU"/>
        </a:p>
      </dgm:t>
    </dgm:pt>
    <dgm:pt modelId="{ECD6303A-9AA7-4427-B246-04B3EC3D4189}">
      <dgm:prSet phldrT="[Текст]"/>
      <dgm:spPr/>
      <dgm:t>
        <a:bodyPr/>
        <a:lstStyle/>
        <a:p>
          <a:r>
            <a:rPr lang="ru-RU" dirty="0" smtClean="0"/>
            <a:t>610 965,00</a:t>
          </a:r>
          <a:endParaRPr lang="ru-RU" dirty="0"/>
        </a:p>
      </dgm:t>
    </dgm:pt>
    <dgm:pt modelId="{1B49349A-79EF-41A5-AD61-2642A60B8D26}" type="parTrans" cxnId="{90542135-B557-414D-9C38-5A1704B02C33}">
      <dgm:prSet/>
      <dgm:spPr/>
      <dgm:t>
        <a:bodyPr/>
        <a:lstStyle/>
        <a:p>
          <a:endParaRPr lang="ru-RU"/>
        </a:p>
      </dgm:t>
    </dgm:pt>
    <dgm:pt modelId="{349439C5-6D37-44DF-AEBA-0D31C259A444}" type="sibTrans" cxnId="{90542135-B557-414D-9C38-5A1704B02C33}">
      <dgm:prSet/>
      <dgm:spPr/>
      <dgm:t>
        <a:bodyPr/>
        <a:lstStyle/>
        <a:p>
          <a:endParaRPr lang="ru-RU"/>
        </a:p>
      </dgm:t>
    </dgm:pt>
    <dgm:pt modelId="{B515FD9E-FF9D-43C1-A483-544F2DBC6B4D}">
      <dgm:prSet phldrT="[Текст]"/>
      <dgm:spPr/>
      <dgm:t>
        <a:bodyPr/>
        <a:lstStyle/>
        <a:p>
          <a:pPr algn="l"/>
          <a:r>
            <a:rPr lang="ru-RU" dirty="0" smtClean="0"/>
            <a:t>тыс. </a:t>
          </a:r>
          <a:r>
            <a:rPr lang="ru-RU" dirty="0" err="1" smtClean="0"/>
            <a:t>руб</a:t>
          </a:r>
          <a:endParaRPr lang="ru-RU" dirty="0"/>
        </a:p>
      </dgm:t>
    </dgm:pt>
    <dgm:pt modelId="{E0680600-5646-4217-8DCA-04E0222C7077}" type="parTrans" cxnId="{86A67D92-3378-4B79-B268-26445FFBCCE4}">
      <dgm:prSet/>
      <dgm:spPr/>
      <dgm:t>
        <a:bodyPr/>
        <a:lstStyle/>
        <a:p>
          <a:endParaRPr lang="ru-RU"/>
        </a:p>
      </dgm:t>
    </dgm:pt>
    <dgm:pt modelId="{D8578B0F-DF89-4981-9B9F-D1DB28FB1BFC}" type="sibTrans" cxnId="{86A67D92-3378-4B79-B268-26445FFBCCE4}">
      <dgm:prSet/>
      <dgm:spPr/>
      <dgm:t>
        <a:bodyPr/>
        <a:lstStyle/>
        <a:p>
          <a:endParaRPr lang="ru-RU"/>
        </a:p>
      </dgm:t>
    </dgm:pt>
    <dgm:pt modelId="{5DB27EB2-442B-41DB-9758-07A77020E4BC}" type="pres">
      <dgm:prSet presAssocID="{4F2744F7-79EF-427B-B684-0CCE59972E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54B7F7A-5965-498C-8AB3-FC7C661BAF3A}" type="pres">
      <dgm:prSet presAssocID="{06DDBF32-D090-4761-B9A6-3C4D1716B0E2}" presName="composite" presStyleCnt="0"/>
      <dgm:spPr/>
    </dgm:pt>
    <dgm:pt modelId="{EAB257E8-59D8-4E78-9DF7-BD2C676BC433}" type="pres">
      <dgm:prSet presAssocID="{06DDBF32-D090-4761-B9A6-3C4D1716B0E2}" presName="bentUpArrow1" presStyleLbl="alignImgPlace1" presStyleIdx="0" presStyleCnt="2"/>
      <dgm:spPr/>
    </dgm:pt>
    <dgm:pt modelId="{23633327-ACCB-4469-8746-AC9FFB26EB46}" type="pres">
      <dgm:prSet presAssocID="{06DDBF32-D090-4761-B9A6-3C4D1716B0E2}" presName="ParentText" presStyleLbl="node1" presStyleIdx="0" presStyleCnt="3" custScaleX="127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6165C-976E-44D5-8D47-E3100C183A20}" type="pres">
      <dgm:prSet presAssocID="{06DDBF32-D090-4761-B9A6-3C4D1716B0E2}" presName="ChildText" presStyleLbl="revTx" presStyleIdx="0" presStyleCnt="3" custFlipVert="1" custScaleX="63746" custScaleY="17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795A4-B054-47CA-B2E0-97EB7ECF2F6F}" type="pres">
      <dgm:prSet presAssocID="{020BADF2-80D3-4857-BF2C-00A53ADE57E2}" presName="sibTrans" presStyleCnt="0"/>
      <dgm:spPr/>
    </dgm:pt>
    <dgm:pt modelId="{A2B76BCD-5643-4B69-9729-FAF4F5DF0930}" type="pres">
      <dgm:prSet presAssocID="{A1DC1F06-959B-4F88-B8D8-818C2573FFD2}" presName="composite" presStyleCnt="0"/>
      <dgm:spPr/>
    </dgm:pt>
    <dgm:pt modelId="{9DDE9877-4279-4D58-BC2D-A81AF1DE3CA7}" type="pres">
      <dgm:prSet presAssocID="{A1DC1F06-959B-4F88-B8D8-818C2573FFD2}" presName="bentUpArrow1" presStyleLbl="alignImgPlace1" presStyleIdx="1" presStyleCnt="2"/>
      <dgm:spPr/>
    </dgm:pt>
    <dgm:pt modelId="{6D6E46C2-0611-4A65-AB25-407AF4DDDD28}" type="pres">
      <dgm:prSet presAssocID="{A1DC1F06-959B-4F88-B8D8-818C2573FFD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AB710-825B-4BFB-A2DF-8D15856E6329}" type="pres">
      <dgm:prSet presAssocID="{A1DC1F06-959B-4F88-B8D8-818C2573FFD2}" presName="ChildText" presStyleLbl="revTx" presStyleIdx="1" presStyleCnt="3" custFlipVert="1" custScaleX="74003" custScaleY="40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968CB-2D09-435B-AA20-BE9CB1A3F724}" type="pres">
      <dgm:prSet presAssocID="{D67E23D8-FE08-4343-9616-73DB461E1A41}" presName="sibTrans" presStyleCnt="0"/>
      <dgm:spPr/>
    </dgm:pt>
    <dgm:pt modelId="{FED845DD-B537-4AB8-B6BE-ABF3FD2B3BD3}" type="pres">
      <dgm:prSet presAssocID="{ECD6303A-9AA7-4427-B246-04B3EC3D4189}" presName="composite" presStyleCnt="0"/>
      <dgm:spPr/>
    </dgm:pt>
    <dgm:pt modelId="{A0DCC145-D87B-49CD-B5F3-202EA450EDF6}" type="pres">
      <dgm:prSet presAssocID="{ECD6303A-9AA7-4427-B246-04B3EC3D418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A75D7-7B98-4B74-95D6-B3C87CCC944B}" type="pres">
      <dgm:prSet presAssocID="{ECD6303A-9AA7-4427-B246-04B3EC3D418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62A82A-D6A3-47D0-933F-421381C4FCB9}" type="presOf" srcId="{ECD6303A-9AA7-4427-B246-04B3EC3D4189}" destId="{A0DCC145-D87B-49CD-B5F3-202EA450EDF6}" srcOrd="0" destOrd="0" presId="urn:microsoft.com/office/officeart/2005/8/layout/StepDownProcess"/>
    <dgm:cxn modelId="{A22D9C60-89D3-4673-A133-565C123BF1F4}" type="presOf" srcId="{A1DC1F06-959B-4F88-B8D8-818C2573FFD2}" destId="{6D6E46C2-0611-4A65-AB25-407AF4DDDD28}" srcOrd="0" destOrd="0" presId="urn:microsoft.com/office/officeart/2005/8/layout/StepDownProcess"/>
    <dgm:cxn modelId="{65B66D55-E2AB-479D-A872-5E2B988B8473}" srcId="{4F2744F7-79EF-427B-B684-0CCE59972E77}" destId="{A1DC1F06-959B-4F88-B8D8-818C2573FFD2}" srcOrd="1" destOrd="0" parTransId="{CC2E596E-CD6C-44EB-9D00-DA2CF6238F23}" sibTransId="{D67E23D8-FE08-4343-9616-73DB461E1A41}"/>
    <dgm:cxn modelId="{86A67D92-3378-4B79-B268-26445FFBCCE4}" srcId="{ECD6303A-9AA7-4427-B246-04B3EC3D4189}" destId="{B515FD9E-FF9D-43C1-A483-544F2DBC6B4D}" srcOrd="0" destOrd="0" parTransId="{E0680600-5646-4217-8DCA-04E0222C7077}" sibTransId="{D8578B0F-DF89-4981-9B9F-D1DB28FB1BFC}"/>
    <dgm:cxn modelId="{04B1BC13-40B3-4AE1-8FF3-5730EE70A666}" type="presOf" srcId="{4F2744F7-79EF-427B-B684-0CCE59972E77}" destId="{5DB27EB2-442B-41DB-9758-07A77020E4BC}" srcOrd="0" destOrd="0" presId="urn:microsoft.com/office/officeart/2005/8/layout/StepDownProcess"/>
    <dgm:cxn modelId="{2226AFBE-9292-4F49-8292-9B8A9413D991}" type="presOf" srcId="{B515FD9E-FF9D-43C1-A483-544F2DBC6B4D}" destId="{D9FA75D7-7B98-4B74-95D6-B3C87CCC944B}" srcOrd="0" destOrd="0" presId="urn:microsoft.com/office/officeart/2005/8/layout/StepDownProcess"/>
    <dgm:cxn modelId="{8D3FAD01-C1E5-4E44-B40E-455007F757D2}" srcId="{4F2744F7-79EF-427B-B684-0CCE59972E77}" destId="{06DDBF32-D090-4761-B9A6-3C4D1716B0E2}" srcOrd="0" destOrd="0" parTransId="{D6CBDDAD-4ADB-48A3-A09C-C34C04A1F2A3}" sibTransId="{020BADF2-80D3-4857-BF2C-00A53ADE57E2}"/>
    <dgm:cxn modelId="{F862286C-E8F2-43AB-BD5D-24F95A2101FA}" type="presOf" srcId="{06DDBF32-D090-4761-B9A6-3C4D1716B0E2}" destId="{23633327-ACCB-4469-8746-AC9FFB26EB46}" srcOrd="0" destOrd="0" presId="urn:microsoft.com/office/officeart/2005/8/layout/StepDownProcess"/>
    <dgm:cxn modelId="{90542135-B557-414D-9C38-5A1704B02C33}" srcId="{4F2744F7-79EF-427B-B684-0CCE59972E77}" destId="{ECD6303A-9AA7-4427-B246-04B3EC3D4189}" srcOrd="2" destOrd="0" parTransId="{1B49349A-79EF-41A5-AD61-2642A60B8D26}" sibTransId="{349439C5-6D37-44DF-AEBA-0D31C259A444}"/>
    <dgm:cxn modelId="{3F209775-43BF-41AA-9E6F-F747B5DB8D99}" type="presParOf" srcId="{5DB27EB2-442B-41DB-9758-07A77020E4BC}" destId="{A54B7F7A-5965-498C-8AB3-FC7C661BAF3A}" srcOrd="0" destOrd="0" presId="urn:microsoft.com/office/officeart/2005/8/layout/StepDownProcess"/>
    <dgm:cxn modelId="{ED358E4C-F8FE-4D12-9465-116F7C8089B3}" type="presParOf" srcId="{A54B7F7A-5965-498C-8AB3-FC7C661BAF3A}" destId="{EAB257E8-59D8-4E78-9DF7-BD2C676BC433}" srcOrd="0" destOrd="0" presId="urn:microsoft.com/office/officeart/2005/8/layout/StepDownProcess"/>
    <dgm:cxn modelId="{7BA50D3D-0BB3-490A-AEC6-1B92C8D6CB4D}" type="presParOf" srcId="{A54B7F7A-5965-498C-8AB3-FC7C661BAF3A}" destId="{23633327-ACCB-4469-8746-AC9FFB26EB46}" srcOrd="1" destOrd="0" presId="urn:microsoft.com/office/officeart/2005/8/layout/StepDownProcess"/>
    <dgm:cxn modelId="{DC5E2C89-7A5F-479F-8E50-4F097647441B}" type="presParOf" srcId="{A54B7F7A-5965-498C-8AB3-FC7C661BAF3A}" destId="{2516165C-976E-44D5-8D47-E3100C183A20}" srcOrd="2" destOrd="0" presId="urn:microsoft.com/office/officeart/2005/8/layout/StepDownProcess"/>
    <dgm:cxn modelId="{9C7E40DF-FBD2-4B3B-A992-A81B522A205F}" type="presParOf" srcId="{5DB27EB2-442B-41DB-9758-07A77020E4BC}" destId="{49D795A4-B054-47CA-B2E0-97EB7ECF2F6F}" srcOrd="1" destOrd="0" presId="urn:microsoft.com/office/officeart/2005/8/layout/StepDownProcess"/>
    <dgm:cxn modelId="{EA3EE004-8999-42ED-AE24-BD4CFB618B90}" type="presParOf" srcId="{5DB27EB2-442B-41DB-9758-07A77020E4BC}" destId="{A2B76BCD-5643-4B69-9729-FAF4F5DF0930}" srcOrd="2" destOrd="0" presId="urn:microsoft.com/office/officeart/2005/8/layout/StepDownProcess"/>
    <dgm:cxn modelId="{CEDB064F-0FE6-4A56-989F-050B2FF15F35}" type="presParOf" srcId="{A2B76BCD-5643-4B69-9729-FAF4F5DF0930}" destId="{9DDE9877-4279-4D58-BC2D-A81AF1DE3CA7}" srcOrd="0" destOrd="0" presId="urn:microsoft.com/office/officeart/2005/8/layout/StepDownProcess"/>
    <dgm:cxn modelId="{D7F97525-A1DA-4E6D-87E6-D669F396BFE9}" type="presParOf" srcId="{A2B76BCD-5643-4B69-9729-FAF4F5DF0930}" destId="{6D6E46C2-0611-4A65-AB25-407AF4DDDD28}" srcOrd="1" destOrd="0" presId="urn:microsoft.com/office/officeart/2005/8/layout/StepDownProcess"/>
    <dgm:cxn modelId="{C586FBAC-BF17-4FEA-A0DD-D90CC4A19DD0}" type="presParOf" srcId="{A2B76BCD-5643-4B69-9729-FAF4F5DF0930}" destId="{B2EAB710-825B-4BFB-A2DF-8D15856E6329}" srcOrd="2" destOrd="0" presId="urn:microsoft.com/office/officeart/2005/8/layout/StepDownProcess"/>
    <dgm:cxn modelId="{68F2EE30-DFD1-47CE-815A-815E1F82A9D4}" type="presParOf" srcId="{5DB27EB2-442B-41DB-9758-07A77020E4BC}" destId="{275968CB-2D09-435B-AA20-BE9CB1A3F724}" srcOrd="3" destOrd="0" presId="urn:microsoft.com/office/officeart/2005/8/layout/StepDownProcess"/>
    <dgm:cxn modelId="{297253C3-D170-4247-B435-237727E4F4CD}" type="presParOf" srcId="{5DB27EB2-442B-41DB-9758-07A77020E4BC}" destId="{FED845DD-B537-4AB8-B6BE-ABF3FD2B3BD3}" srcOrd="4" destOrd="0" presId="urn:microsoft.com/office/officeart/2005/8/layout/StepDownProcess"/>
    <dgm:cxn modelId="{B4B99C58-A4FF-4AF5-A82F-8EE1B76D3C1F}" type="presParOf" srcId="{FED845DD-B537-4AB8-B6BE-ABF3FD2B3BD3}" destId="{A0DCC145-D87B-49CD-B5F3-202EA450EDF6}" srcOrd="0" destOrd="0" presId="urn:microsoft.com/office/officeart/2005/8/layout/StepDownProcess"/>
    <dgm:cxn modelId="{479EF1A7-BF9C-4748-8ACA-C823D5B3CED3}" type="presParOf" srcId="{FED845DD-B537-4AB8-B6BE-ABF3FD2B3BD3}" destId="{D9FA75D7-7B98-4B74-95D6-B3C87CCC944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07F39-1360-4C2C-BEDD-496131DC5B82}" type="doc">
      <dgm:prSet loTypeId="urn:microsoft.com/office/officeart/2005/8/layout/process4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875060E-A2A2-4A61-BF8B-DC8102518E59}">
      <dgm:prSet phldrT="[Текст]" custT="1"/>
      <dgm:spPr/>
      <dgm:t>
        <a:bodyPr/>
        <a:lstStyle/>
        <a:p>
          <a:pPr algn="l"/>
          <a:r>
            <a:rPr lang="ru-RU" sz="3200" dirty="0" smtClean="0"/>
            <a:t>Расходы бюджета, всего:          1 692 616,00 (тыс. </a:t>
          </a:r>
          <a:r>
            <a:rPr lang="ru-RU" sz="3200" dirty="0" err="1" smtClean="0"/>
            <a:t>руб</a:t>
          </a:r>
          <a:r>
            <a:rPr lang="ru-RU" sz="3200" dirty="0" smtClean="0"/>
            <a:t>)</a:t>
          </a:r>
          <a:endParaRPr lang="ru-RU" sz="3200" dirty="0"/>
        </a:p>
      </dgm:t>
    </dgm:pt>
    <dgm:pt modelId="{E065DA8F-008C-44FE-873B-7EE1C36F5DE5}" type="parTrans" cxnId="{01308625-BE6F-41FB-B202-F7258AA3D028}">
      <dgm:prSet/>
      <dgm:spPr/>
      <dgm:t>
        <a:bodyPr/>
        <a:lstStyle/>
        <a:p>
          <a:endParaRPr lang="ru-RU"/>
        </a:p>
      </dgm:t>
    </dgm:pt>
    <dgm:pt modelId="{19205BFA-7AA9-4145-AF38-34E909322C9C}" type="sibTrans" cxnId="{01308625-BE6F-41FB-B202-F7258AA3D028}">
      <dgm:prSet/>
      <dgm:spPr/>
      <dgm:t>
        <a:bodyPr/>
        <a:lstStyle/>
        <a:p>
          <a:endParaRPr lang="ru-RU"/>
        </a:p>
      </dgm:t>
    </dgm:pt>
    <dgm:pt modelId="{EF798593-1AA5-4099-A07C-CA23D7D809A5}">
      <dgm:prSet phldrT="[Текст]"/>
      <dgm:spPr/>
      <dgm:t>
        <a:bodyPr/>
        <a:lstStyle/>
        <a:p>
          <a:pPr algn="l"/>
          <a:r>
            <a:rPr lang="ru-RU" dirty="0" smtClean="0"/>
            <a:t>Расходы на реализацию муниципальных программ:</a:t>
          </a:r>
        </a:p>
        <a:p>
          <a:pPr algn="l"/>
          <a:r>
            <a:rPr lang="ru-RU" dirty="0" smtClean="0"/>
            <a:t>638 165,00 (тыс. </a:t>
          </a:r>
          <a:r>
            <a:rPr lang="ru-RU" dirty="0" err="1" smtClean="0"/>
            <a:t>руб</a:t>
          </a:r>
          <a:r>
            <a:rPr lang="ru-RU" dirty="0" smtClean="0"/>
            <a:t>)</a:t>
          </a:r>
          <a:endParaRPr lang="ru-RU" dirty="0"/>
        </a:p>
      </dgm:t>
    </dgm:pt>
    <dgm:pt modelId="{59B69ADB-C7FE-4062-AB05-4E44F8DED10A}" type="parTrans" cxnId="{216FBD46-3ECC-4278-A76A-9306E8DE3E15}">
      <dgm:prSet/>
      <dgm:spPr/>
      <dgm:t>
        <a:bodyPr/>
        <a:lstStyle/>
        <a:p>
          <a:endParaRPr lang="ru-RU"/>
        </a:p>
      </dgm:t>
    </dgm:pt>
    <dgm:pt modelId="{3272F62C-763F-4822-9BB9-961E60D44210}" type="sibTrans" cxnId="{216FBD46-3ECC-4278-A76A-9306E8DE3E15}">
      <dgm:prSet/>
      <dgm:spPr/>
      <dgm:t>
        <a:bodyPr/>
        <a:lstStyle/>
        <a:p>
          <a:endParaRPr lang="ru-RU"/>
        </a:p>
      </dgm:t>
    </dgm:pt>
    <dgm:pt modelId="{48D95071-D18D-4E58-8425-3B481D30031A}">
      <dgm:prSet phldrT="[Текст]"/>
      <dgm:spPr/>
      <dgm:t>
        <a:bodyPr/>
        <a:lstStyle/>
        <a:p>
          <a:pPr algn="l"/>
          <a:r>
            <a:rPr lang="ru-RU" dirty="0" smtClean="0"/>
            <a:t>Расходы на непрограммную деятельность:</a:t>
          </a:r>
        </a:p>
        <a:p>
          <a:pPr algn="l"/>
          <a:r>
            <a:rPr lang="ru-RU" dirty="0" smtClean="0"/>
            <a:t>1 054 451,00 (тыс. </a:t>
          </a:r>
          <a:r>
            <a:rPr lang="ru-RU" dirty="0" err="1" smtClean="0"/>
            <a:t>руб</a:t>
          </a:r>
          <a:r>
            <a:rPr lang="ru-RU" dirty="0" smtClean="0"/>
            <a:t>)</a:t>
          </a:r>
          <a:endParaRPr lang="ru-RU" dirty="0"/>
        </a:p>
      </dgm:t>
    </dgm:pt>
    <dgm:pt modelId="{3C6C830F-AA9E-46CA-9DEB-35D1FC710D40}" type="parTrans" cxnId="{03AEF45F-FC70-4035-88E0-B2B016DB25EC}">
      <dgm:prSet/>
      <dgm:spPr/>
      <dgm:t>
        <a:bodyPr/>
        <a:lstStyle/>
        <a:p>
          <a:endParaRPr lang="ru-RU"/>
        </a:p>
      </dgm:t>
    </dgm:pt>
    <dgm:pt modelId="{3FFBDA7E-E8A6-4E39-AC65-101B164303C2}" type="sibTrans" cxnId="{03AEF45F-FC70-4035-88E0-B2B016DB25EC}">
      <dgm:prSet/>
      <dgm:spPr/>
      <dgm:t>
        <a:bodyPr/>
        <a:lstStyle/>
        <a:p>
          <a:endParaRPr lang="ru-RU"/>
        </a:p>
      </dgm:t>
    </dgm:pt>
    <dgm:pt modelId="{6FAB7DF9-AD0F-4847-969E-1AFAD600BA6F}" type="pres">
      <dgm:prSet presAssocID="{3E807F39-1360-4C2C-BEDD-496131DC5B82}" presName="Name0" presStyleCnt="0">
        <dgm:presLayoutVars>
          <dgm:dir/>
          <dgm:animLvl val="lvl"/>
          <dgm:resizeHandles val="exact"/>
        </dgm:presLayoutVars>
      </dgm:prSet>
      <dgm:spPr/>
    </dgm:pt>
    <dgm:pt modelId="{BBEA3FB2-DD70-4448-9198-DE49C65641AE}" type="pres">
      <dgm:prSet presAssocID="{2875060E-A2A2-4A61-BF8B-DC8102518E59}" presName="boxAndChildren" presStyleCnt="0"/>
      <dgm:spPr/>
    </dgm:pt>
    <dgm:pt modelId="{77181BF8-8ADD-4F7D-B049-59C1E32C3CA7}" type="pres">
      <dgm:prSet presAssocID="{2875060E-A2A2-4A61-BF8B-DC8102518E59}" presName="parentTextBox" presStyleLbl="node1" presStyleIdx="0" presStyleCnt="1"/>
      <dgm:spPr/>
    </dgm:pt>
    <dgm:pt modelId="{AD198B59-9DFA-4A14-9E4C-39462BFE6A90}" type="pres">
      <dgm:prSet presAssocID="{2875060E-A2A2-4A61-BF8B-DC8102518E59}" presName="entireBox" presStyleLbl="node1" presStyleIdx="0" presStyleCnt="1"/>
      <dgm:spPr/>
    </dgm:pt>
    <dgm:pt modelId="{46BB2810-2679-4122-8BF8-D0B891E22655}" type="pres">
      <dgm:prSet presAssocID="{2875060E-A2A2-4A61-BF8B-DC8102518E59}" presName="descendantBox" presStyleCnt="0"/>
      <dgm:spPr/>
    </dgm:pt>
    <dgm:pt modelId="{0067543D-5B88-47FC-B827-37332D326DEE}" type="pres">
      <dgm:prSet presAssocID="{EF798593-1AA5-4099-A07C-CA23D7D809A5}" presName="childTextBox" presStyleLbl="fgAccFollowNode1" presStyleIdx="0" presStyleCnt="2">
        <dgm:presLayoutVars>
          <dgm:bulletEnabled val="1"/>
        </dgm:presLayoutVars>
      </dgm:prSet>
      <dgm:spPr/>
    </dgm:pt>
    <dgm:pt modelId="{09E5CB63-0806-4175-B04F-A6055824F044}" type="pres">
      <dgm:prSet presAssocID="{48D95071-D18D-4E58-8425-3B481D30031A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FB82B-DAD7-4504-875C-E8D41B4E03DC}" type="presOf" srcId="{EF798593-1AA5-4099-A07C-CA23D7D809A5}" destId="{0067543D-5B88-47FC-B827-37332D326DEE}" srcOrd="0" destOrd="0" presId="urn:microsoft.com/office/officeart/2005/8/layout/process4"/>
    <dgm:cxn modelId="{01308625-BE6F-41FB-B202-F7258AA3D028}" srcId="{3E807F39-1360-4C2C-BEDD-496131DC5B82}" destId="{2875060E-A2A2-4A61-BF8B-DC8102518E59}" srcOrd="0" destOrd="0" parTransId="{E065DA8F-008C-44FE-873B-7EE1C36F5DE5}" sibTransId="{19205BFA-7AA9-4145-AF38-34E909322C9C}"/>
    <dgm:cxn modelId="{216FBD46-3ECC-4278-A76A-9306E8DE3E15}" srcId="{2875060E-A2A2-4A61-BF8B-DC8102518E59}" destId="{EF798593-1AA5-4099-A07C-CA23D7D809A5}" srcOrd="0" destOrd="0" parTransId="{59B69ADB-C7FE-4062-AB05-4E44F8DED10A}" sibTransId="{3272F62C-763F-4822-9BB9-961E60D44210}"/>
    <dgm:cxn modelId="{03AEF45F-FC70-4035-88E0-B2B016DB25EC}" srcId="{2875060E-A2A2-4A61-BF8B-DC8102518E59}" destId="{48D95071-D18D-4E58-8425-3B481D30031A}" srcOrd="1" destOrd="0" parTransId="{3C6C830F-AA9E-46CA-9DEB-35D1FC710D40}" sibTransId="{3FFBDA7E-E8A6-4E39-AC65-101B164303C2}"/>
    <dgm:cxn modelId="{7C68CA9A-6B6B-413A-9808-16D070A2FBE9}" type="presOf" srcId="{2875060E-A2A2-4A61-BF8B-DC8102518E59}" destId="{77181BF8-8ADD-4F7D-B049-59C1E32C3CA7}" srcOrd="0" destOrd="0" presId="urn:microsoft.com/office/officeart/2005/8/layout/process4"/>
    <dgm:cxn modelId="{A8361984-0F6D-4EF7-9460-80475E3240E0}" type="presOf" srcId="{3E807F39-1360-4C2C-BEDD-496131DC5B82}" destId="{6FAB7DF9-AD0F-4847-969E-1AFAD600BA6F}" srcOrd="0" destOrd="0" presId="urn:microsoft.com/office/officeart/2005/8/layout/process4"/>
    <dgm:cxn modelId="{89047AC9-0682-44FE-A001-FEC9FE91F5F0}" type="presOf" srcId="{48D95071-D18D-4E58-8425-3B481D30031A}" destId="{09E5CB63-0806-4175-B04F-A6055824F044}" srcOrd="0" destOrd="0" presId="urn:microsoft.com/office/officeart/2005/8/layout/process4"/>
    <dgm:cxn modelId="{CBD24B8C-4A60-4806-8A76-34ED661347AD}" type="presOf" srcId="{2875060E-A2A2-4A61-BF8B-DC8102518E59}" destId="{AD198B59-9DFA-4A14-9E4C-39462BFE6A90}" srcOrd="1" destOrd="0" presId="urn:microsoft.com/office/officeart/2005/8/layout/process4"/>
    <dgm:cxn modelId="{C66A3559-98F2-4678-8480-D596E1492386}" type="presParOf" srcId="{6FAB7DF9-AD0F-4847-969E-1AFAD600BA6F}" destId="{BBEA3FB2-DD70-4448-9198-DE49C65641AE}" srcOrd="0" destOrd="0" presId="urn:microsoft.com/office/officeart/2005/8/layout/process4"/>
    <dgm:cxn modelId="{983F661C-2B0A-4625-A100-C8A9EF602AA2}" type="presParOf" srcId="{BBEA3FB2-DD70-4448-9198-DE49C65641AE}" destId="{77181BF8-8ADD-4F7D-B049-59C1E32C3CA7}" srcOrd="0" destOrd="0" presId="urn:microsoft.com/office/officeart/2005/8/layout/process4"/>
    <dgm:cxn modelId="{3CF882FD-69BA-4D43-8BB9-2E0925F5E2B5}" type="presParOf" srcId="{BBEA3FB2-DD70-4448-9198-DE49C65641AE}" destId="{AD198B59-9DFA-4A14-9E4C-39462BFE6A90}" srcOrd="1" destOrd="0" presId="urn:microsoft.com/office/officeart/2005/8/layout/process4"/>
    <dgm:cxn modelId="{E68A8D96-B5C0-42DD-B680-92CA99944BA3}" type="presParOf" srcId="{BBEA3FB2-DD70-4448-9198-DE49C65641AE}" destId="{46BB2810-2679-4122-8BF8-D0B891E22655}" srcOrd="2" destOrd="0" presId="urn:microsoft.com/office/officeart/2005/8/layout/process4"/>
    <dgm:cxn modelId="{33FD0C59-D310-4E49-968A-118BC582EF5B}" type="presParOf" srcId="{46BB2810-2679-4122-8BF8-D0B891E22655}" destId="{0067543D-5B88-47FC-B827-37332D326DEE}" srcOrd="0" destOrd="0" presId="urn:microsoft.com/office/officeart/2005/8/layout/process4"/>
    <dgm:cxn modelId="{1679BF5E-D5BB-4F0A-AFDC-3052E7B4574A}" type="presParOf" srcId="{46BB2810-2679-4122-8BF8-D0B891E22655}" destId="{09E5CB63-0806-4175-B04F-A6055824F04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257E8-59D8-4E78-9DF7-BD2C676BC433}">
      <dsp:nvSpPr>
        <dsp:cNvPr id="0" name=""/>
        <dsp:cNvSpPr/>
      </dsp:nvSpPr>
      <dsp:spPr>
        <a:xfrm rot="5400000">
          <a:off x="2780032" y="969380"/>
          <a:ext cx="857333" cy="976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33327-ACCB-4469-8746-AC9FFB26EB46}">
      <dsp:nvSpPr>
        <dsp:cNvPr id="0" name=""/>
        <dsp:cNvSpPr/>
      </dsp:nvSpPr>
      <dsp:spPr>
        <a:xfrm>
          <a:off x="2352843" y="19009"/>
          <a:ext cx="1843341" cy="10102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</a:t>
          </a:r>
          <a:endParaRPr lang="ru-RU" sz="2000" kern="1200" dirty="0"/>
        </a:p>
      </dsp:txBody>
      <dsp:txXfrm>
        <a:off x="2402167" y="68333"/>
        <a:ext cx="1744693" cy="911576"/>
      </dsp:txXfrm>
    </dsp:sp>
    <dsp:sp modelId="{2516165C-976E-44D5-8D47-E3100C183A20}">
      <dsp:nvSpPr>
        <dsp:cNvPr id="0" name=""/>
        <dsp:cNvSpPr/>
      </dsp:nvSpPr>
      <dsp:spPr>
        <a:xfrm flipV="1">
          <a:off x="4186411" y="452052"/>
          <a:ext cx="669128" cy="14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E9877-4279-4D58-BC2D-A81AF1DE3CA7}">
      <dsp:nvSpPr>
        <dsp:cNvPr id="0" name=""/>
        <dsp:cNvSpPr/>
      </dsp:nvSpPr>
      <dsp:spPr>
        <a:xfrm rot="5400000">
          <a:off x="3781279" y="2104196"/>
          <a:ext cx="857333" cy="9760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E46C2-0611-4A65-AB25-407AF4DDDD28}">
      <dsp:nvSpPr>
        <dsp:cNvPr id="0" name=""/>
        <dsp:cNvSpPr/>
      </dsp:nvSpPr>
      <dsp:spPr>
        <a:xfrm>
          <a:off x="3554137" y="1153825"/>
          <a:ext cx="1443245" cy="10102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2016 год</a:t>
          </a:r>
          <a:endParaRPr lang="ru-RU" sz="2700" kern="1200" dirty="0"/>
        </a:p>
      </dsp:txBody>
      <dsp:txXfrm>
        <a:off x="3603461" y="1203149"/>
        <a:ext cx="1344597" cy="911576"/>
      </dsp:txXfrm>
    </dsp:sp>
    <dsp:sp modelId="{B2EAB710-825B-4BFB-A2DF-8D15856E6329}">
      <dsp:nvSpPr>
        <dsp:cNvPr id="0" name=""/>
        <dsp:cNvSpPr/>
      </dsp:nvSpPr>
      <dsp:spPr>
        <a:xfrm flipV="1">
          <a:off x="5133825" y="1493386"/>
          <a:ext cx="776794" cy="330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C145-D87B-49CD-B5F3-202EA450EDF6}">
      <dsp:nvSpPr>
        <dsp:cNvPr id="0" name=""/>
        <dsp:cNvSpPr/>
      </dsp:nvSpPr>
      <dsp:spPr>
        <a:xfrm>
          <a:off x="4755432" y="2288640"/>
          <a:ext cx="1443245" cy="101022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610 965,00</a:t>
          </a:r>
          <a:endParaRPr lang="ru-RU" sz="2700" kern="1200" dirty="0"/>
        </a:p>
      </dsp:txBody>
      <dsp:txXfrm>
        <a:off x="4804756" y="2337964"/>
        <a:ext cx="1344597" cy="911576"/>
      </dsp:txXfrm>
    </dsp:sp>
    <dsp:sp modelId="{D9FA75D7-7B98-4B74-95D6-B3C87CCC944B}">
      <dsp:nvSpPr>
        <dsp:cNvPr id="0" name=""/>
        <dsp:cNvSpPr/>
      </dsp:nvSpPr>
      <dsp:spPr>
        <a:xfrm>
          <a:off x="6198677" y="2384988"/>
          <a:ext cx="1049679" cy="81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тыс. </a:t>
          </a:r>
          <a:r>
            <a:rPr lang="ru-RU" sz="2300" kern="1200" dirty="0" err="1" smtClean="0"/>
            <a:t>руб</a:t>
          </a:r>
          <a:endParaRPr lang="ru-RU" sz="2300" kern="1200" dirty="0"/>
        </a:p>
      </dsp:txBody>
      <dsp:txXfrm>
        <a:off x="6198677" y="2384988"/>
        <a:ext cx="1049679" cy="816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98B59-9DFA-4A14-9E4C-39462BFE6A90}">
      <dsp:nvSpPr>
        <dsp:cNvPr id="0" name=""/>
        <dsp:cNvSpPr/>
      </dsp:nvSpPr>
      <dsp:spPr>
        <a:xfrm>
          <a:off x="0" y="0"/>
          <a:ext cx="10118724" cy="360258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 бюджета, всего:          1 692 616,00 (тыс. </a:t>
          </a:r>
          <a:r>
            <a:rPr lang="ru-RU" sz="3200" kern="1200" dirty="0" err="1" smtClean="0"/>
            <a:t>руб</a:t>
          </a:r>
          <a:r>
            <a:rPr lang="ru-RU" sz="3200" kern="1200" dirty="0" smtClean="0"/>
            <a:t>)</a:t>
          </a:r>
          <a:endParaRPr lang="ru-RU" sz="3200" kern="1200" dirty="0"/>
        </a:p>
      </dsp:txBody>
      <dsp:txXfrm>
        <a:off x="0" y="0"/>
        <a:ext cx="10118724" cy="1945394"/>
      </dsp:txXfrm>
    </dsp:sp>
    <dsp:sp modelId="{0067543D-5B88-47FC-B827-37332D326DEE}">
      <dsp:nvSpPr>
        <dsp:cNvPr id="0" name=""/>
        <dsp:cNvSpPr/>
      </dsp:nvSpPr>
      <dsp:spPr>
        <a:xfrm>
          <a:off x="0" y="1873342"/>
          <a:ext cx="5059362" cy="16571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Расходы на реализацию муниципальных программ: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638 165,00 (тыс. </a:t>
          </a:r>
          <a:r>
            <a:rPr lang="ru-RU" sz="3100" kern="1200" dirty="0" err="1" smtClean="0"/>
            <a:t>руб</a:t>
          </a:r>
          <a:r>
            <a:rPr lang="ru-RU" sz="3100" kern="1200" dirty="0" smtClean="0"/>
            <a:t>)</a:t>
          </a:r>
          <a:endParaRPr lang="ru-RU" sz="3100" kern="1200" dirty="0"/>
        </a:p>
      </dsp:txBody>
      <dsp:txXfrm>
        <a:off x="0" y="1873342"/>
        <a:ext cx="5059362" cy="1657187"/>
      </dsp:txXfrm>
    </dsp:sp>
    <dsp:sp modelId="{09E5CB63-0806-4175-B04F-A6055824F044}">
      <dsp:nvSpPr>
        <dsp:cNvPr id="0" name=""/>
        <dsp:cNvSpPr/>
      </dsp:nvSpPr>
      <dsp:spPr>
        <a:xfrm>
          <a:off x="5059362" y="1873342"/>
          <a:ext cx="5059362" cy="16571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Расходы на непрограммную деятельность: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1 054 451,00 (тыс. </a:t>
          </a:r>
          <a:r>
            <a:rPr lang="ru-RU" sz="3100" kern="1200" dirty="0" err="1" smtClean="0"/>
            <a:t>руб</a:t>
          </a:r>
          <a:r>
            <a:rPr lang="ru-RU" sz="3100" kern="1200" dirty="0" smtClean="0"/>
            <a:t>)</a:t>
          </a:r>
          <a:endParaRPr lang="ru-RU" sz="3100" kern="1200" dirty="0"/>
        </a:p>
      </dsp:txBody>
      <dsp:txXfrm>
        <a:off x="5059362" y="1873342"/>
        <a:ext cx="5059362" cy="165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FF227-1099-41B7-AEB4-5FE95D6D9D87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D4E3F-685E-414F-BC4C-80AA20EC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6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8B8164-634B-420E-BE8E-AAB68C2AD1C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3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7A7004-0CA4-4DA6-AD7C-2743C31B1B22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45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245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4013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9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0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0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2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33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1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4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7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1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4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9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3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D5B2C5-ABAA-49CF-8619-82F8204310F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7799C-49FC-41FE-A950-7B1823AF0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БЮДЖЕТ ДЛЯ ГРАЖДАН </a:t>
            </a:r>
            <a:b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МИХАЙЛОАННЕНСКОГО СЕЛЬСОВЕТА </a:t>
            </a:r>
            <a:b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СОВЕТСКОГО РАЙОНА</a:t>
            </a:r>
            <a:b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280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КУРСКОЙ </a:t>
            </a:r>
            <a:r>
              <a:rPr lang="ru-RU" altLang="ru-RU" sz="2800" dirty="0" smtClean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600"/>
            <a:ext cx="7011160" cy="1569493"/>
          </a:xfrm>
        </p:spPr>
        <p:txBody>
          <a:bodyPr/>
          <a:lstStyle/>
          <a:p>
            <a:pPr lvl="0" defTabSz="4492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</a:pPr>
            <a:r>
              <a:rPr lang="ru-RU" altLang="ru-RU" sz="1600" b="1" dirty="0">
                <a:latin typeface="Times New Roman" panose="02020603050405020304" pitchFamily="18" charset="0"/>
              </a:rPr>
              <a:t>К решению Собрания  депутатов  Михайлоанненского  сельсовета Советского района Курской области</a:t>
            </a:r>
          </a:p>
          <a:p>
            <a:pPr lvl="0" defTabSz="4492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</a:pPr>
            <a:r>
              <a:rPr lang="ru-RU" altLang="ru-RU" sz="1600" b="1" dirty="0">
                <a:latin typeface="Times New Roman" panose="02020603050405020304" pitchFamily="18" charset="0"/>
              </a:rPr>
              <a:t>  от 09.12.2015 года №  93</a:t>
            </a:r>
          </a:p>
          <a:p>
            <a:pPr lvl="0" defTabSz="4492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Pct val="100000"/>
            </a:pPr>
            <a:r>
              <a:rPr lang="ru-RU" altLang="ru-RU" sz="1600" b="1" dirty="0">
                <a:latin typeface="Times New Roman" panose="02020603050405020304" pitchFamily="18" charset="0"/>
              </a:rPr>
              <a:t>«О бюджете Михайлоанненского сельсовета на 2016 год»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76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96" y="818866"/>
            <a:ext cx="9954902" cy="1467133"/>
          </a:xfrm>
        </p:spPr>
        <p:txBody>
          <a:bodyPr>
            <a:noAutofit/>
          </a:bodyPr>
          <a:lstStyle/>
          <a:p>
            <a:pPr lvl="0" defTabSz="449263" fontAlgn="base">
              <a:spcAft>
                <a:spcPct val="0"/>
              </a:spcAft>
              <a:defRPr/>
            </a:pPr>
            <a:r>
              <a:rPr lang="ru-RU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Расходы бюджета </a:t>
            </a:r>
            <a:r>
              <a:rPr lang="ru-RU" altLang="ru-RU" sz="2800" b="1" i="1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Михайлоанненского </a:t>
            </a:r>
            <a:r>
              <a:rPr lang="ru-RU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сельсовета</a:t>
            </a:r>
            <a:br>
              <a:rPr lang="ru-RU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</a:br>
            <a:r>
              <a:rPr lang="ru-RU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 Советского района Курской области на 2016 год </a:t>
            </a:r>
            <a:br>
              <a:rPr lang="ru-RU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</a:br>
            <a:r>
              <a:rPr lang="ru-RU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в разрезе муниципальных </a:t>
            </a:r>
            <a:r>
              <a:rPr lang="ru-RU" altLang="ru-RU" sz="2800" b="1" i="1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>программ.</a:t>
            </a:r>
            <a:r>
              <a:rPr lang="en-US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  <a:t/>
            </a:r>
            <a:br>
              <a:rPr lang="en-US" altLang="ru-RU" sz="2800" b="1" i="1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/>
              </a:rPr>
            </a:br>
            <a:endParaRPr lang="ru-RU" sz="2800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472"/>
              </p:ext>
            </p:extLst>
          </p:nvPr>
        </p:nvGraphicFramePr>
        <p:xfrm>
          <a:off x="1295400" y="2565778"/>
          <a:ext cx="9601200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26272"/>
                <a:gridCol w="1274928"/>
              </a:tblGrid>
              <a:tr h="595043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Наименование муниципальной программы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</a:t>
                      </a:r>
                    </a:p>
                    <a:p>
                      <a:r>
                        <a:rPr lang="ru-RU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программа «Развитие муниципальной службы в Михайлоанненском сельсовета Советского района на 2015 – 2020 гг.»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1000,00</a:t>
                      </a:r>
                      <a:endParaRPr lang="ru-RU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программа «Развитие и использование информационных и телекоммуникационных технологий в Администрации Михайлоанненского сельсовета на 2015-2020 гг.»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25 200,00</a:t>
                      </a:r>
                      <a:endParaRPr lang="ru-RU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программа «Энергоэффективность и развитие энергетики на территории Михайлоанненского сельсовета Советского района Курской области»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1000,00</a:t>
                      </a:r>
                      <a:endParaRPr lang="ru-RU" dirty="0"/>
                    </a:p>
                  </a:txBody>
                  <a:tcPr/>
                </a:tc>
              </a:tr>
              <a:tr h="59504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Муниципальной программы «Развитие культуры» муниципального образования «Михайлоанненский сельсовет» Советского района Курской области на 2015-2020 гг.»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610 965,00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5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altLang="ru-RU" sz="3200" dirty="0">
                <a:latin typeface="Times New Roman" panose="02020603050405020304" pitchFamily="18" charset="0"/>
              </a:rPr>
              <a:t>«Бюджет для граждан» в доступной для широкого круга пользователей форме раскрывает информацию о бюджете  </a:t>
            </a:r>
            <a:r>
              <a:rPr lang="ru-RU" altLang="ru-RU" sz="3200" dirty="0" err="1">
                <a:latin typeface="Times New Roman" panose="02020603050405020304" pitchFamily="18" charset="0"/>
              </a:rPr>
              <a:t>Волжанского</a:t>
            </a:r>
            <a:r>
              <a:rPr lang="ru-RU" altLang="ru-RU" sz="3200" dirty="0">
                <a:latin typeface="Times New Roman" panose="02020603050405020304" pitchFamily="18" charset="0"/>
              </a:rPr>
              <a:t> сельсовета Советского района Курской области на 2016 год.</a:t>
            </a:r>
            <a:br>
              <a:rPr lang="ru-RU" altLang="ru-RU" sz="3200" dirty="0">
                <a:latin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Координаторы </a:t>
            </a: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проекта:</a:t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А.В. Писарева – начальник </a:t>
            </a: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отдела бухгалтерского учета и отчетности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Михайлоанненского сельсовета </a:t>
            </a: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Советского района</a:t>
            </a:r>
            <a:r>
              <a:rPr lang="en-US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br>
              <a:rPr lang="en-US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~</a:t>
            </a: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Информация подготовлена Администрацией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Михайлоанненского  </a:t>
            </a: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сельсовета Советского района Курской области</a:t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</a:rPr>
              <a:t> </a:t>
            </a:r>
            <a:br>
              <a:rPr lang="ru-RU" altLang="ru-RU" sz="3200" dirty="0">
                <a:latin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23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275" y="791571"/>
            <a:ext cx="4247992" cy="19685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КОНТАКТНАЯ ИНФОРМАЦИЯ ДЛЯ ВЗАИМОДЕЙСТВИЯ С ГРАЖДАНАМИ: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76" y="1421836"/>
            <a:ext cx="5367708" cy="403726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70981" y="3249428"/>
            <a:ext cx="4001520" cy="2626437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306 616, КУРСКАЯ ОБЛАСТЬ, СОВЕТСКИЙ РАЙОН, Д. КИРИЛЛОВКА</a:t>
            </a:r>
          </a:p>
          <a:p>
            <a:r>
              <a:rPr lang="ru-RU" dirty="0" smtClean="0"/>
              <a:t>ТЕЛЕФОН: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+7-905-159-15-81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</a:p>
          <a:p>
            <a:r>
              <a:rPr lang="en-US" sz="2600" b="1" i="1" dirty="0">
                <a:solidFill>
                  <a:srgbClr val="002060"/>
                </a:solidFill>
              </a:rPr>
              <a:t>M-Annenskadm@yandex.ru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66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38"/>
            <a:ext cx="9601197" cy="1044053"/>
          </a:xfrm>
        </p:spPr>
        <p:txBody>
          <a:bodyPr>
            <a:noAutofit/>
          </a:bodyPr>
          <a:lstStyle/>
          <a:p>
            <a:r>
              <a:rPr lang="ru-RU" altLang="ru-RU" sz="5400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бюджет для граждан?</a:t>
            </a:r>
            <a:br>
              <a:rPr lang="ru-RU" altLang="ru-RU" sz="5400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5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895" y="2688611"/>
            <a:ext cx="9336206" cy="2975212"/>
          </a:xfrm>
        </p:spPr>
        <p:txBody>
          <a:bodyPr>
            <a:normAutofit lnSpcReduction="10000"/>
          </a:bodyPr>
          <a:lstStyle/>
          <a:p>
            <a:pPr marL="0" lvl="0" indent="0" defTabSz="449263" fontAlgn="base">
              <a:spcBef>
                <a:spcPts val="70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Бюджет для граждан -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pPr marL="0" lvl="0" indent="0" defTabSz="449263" fontAlgn="base">
              <a:spcBef>
                <a:spcPts val="7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2800" b="1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2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Autofit/>
          </a:bodyPr>
          <a:lstStyle/>
          <a:p>
            <a:r>
              <a:rPr lang="ru-RU" altLang="ru-RU" sz="6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бюджет?</a:t>
            </a:r>
            <a:br>
              <a:rPr lang="ru-RU" altLang="ru-RU" sz="6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3" y="3070746"/>
            <a:ext cx="9395343" cy="2805122"/>
          </a:xfrm>
        </p:spPr>
        <p:txBody>
          <a:bodyPr/>
          <a:lstStyle/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3200" i="1" dirty="0">
                <a:solidFill>
                  <a:srgbClr val="003366"/>
                </a:solidFill>
                <a:latin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lvl="0" indent="0" defTabSz="449263" fontAlgn="base">
              <a:spcBef>
                <a:spcPts val="800"/>
              </a:spcBef>
              <a:spcAft>
                <a:spcPct val="0"/>
              </a:spcAft>
              <a:buClrTx/>
              <a:buSzPct val="100000"/>
              <a:buNone/>
            </a:pPr>
            <a:endParaRPr lang="ru-RU" altLang="ru-RU" sz="3200" dirty="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378" y="1253065"/>
            <a:ext cx="10413241" cy="1303867"/>
          </a:xfrm>
        </p:spPr>
        <p:txBody>
          <a:bodyPr>
            <a:noAutofit/>
          </a:bodyPr>
          <a:lstStyle/>
          <a:p>
            <a:r>
              <a:rPr lang="ru-RU" alt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характеристики бюджета</a:t>
            </a:r>
            <a:br>
              <a:rPr lang="ru-RU" altLang="ru-RU" sz="5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708" y="2557463"/>
            <a:ext cx="932142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91314"/>
            <a:ext cx="9601196" cy="1303867"/>
          </a:xfrm>
        </p:spPr>
        <p:txBody>
          <a:bodyPr>
            <a:noAutofit/>
          </a:bodyPr>
          <a:lstStyle/>
          <a:p>
            <a:pPr lvl="0" defTabSz="449263" fontAlgn="base">
              <a:lnSpc>
                <a:spcPct val="85000"/>
              </a:lnSpc>
              <a:spcAft>
                <a:spcPct val="0"/>
              </a:spcAft>
            </a:pPr>
            <a:r>
              <a:rPr lang="ru-RU" altLang="ru-RU" sz="3200" i="1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Основные характеристики  бюджета </a:t>
            </a:r>
            <a:r>
              <a:rPr lang="ru-RU" altLang="ru-RU" sz="3200" i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Михайлоанненского </a:t>
            </a:r>
            <a:r>
              <a:rPr lang="ru-RU" altLang="ru-RU" sz="3200" i="1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сельсовета Советского района Курской области на 2016 год </a:t>
            </a:r>
            <a:br>
              <a:rPr lang="ru-RU" altLang="ru-RU" sz="3200" i="1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altLang="ru-RU" sz="3200" i="1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altLang="ru-RU" sz="3200" i="1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sz="32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19739"/>
              </p:ext>
            </p:extLst>
          </p:nvPr>
        </p:nvGraphicFramePr>
        <p:xfrm>
          <a:off x="2791459" y="2803123"/>
          <a:ext cx="6609080" cy="31556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/>
                <a:gridCol w="3200400"/>
                <a:gridCol w="208280"/>
              </a:tblGrid>
              <a:tr h="37084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202176" horzOverflow="overflow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(тыс. рублей)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000" marR="90000" marT="184752" anchor="ctr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Наименование показателя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02176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Утверждено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19600" anchor="ctr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54448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1567,5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02176" anchor="ctr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54448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1692,6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02176" anchor="ctr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Дефицит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254448" anchor="ctr"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 algn="l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 algn="l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 algn="l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125,1</a:t>
                      </a:r>
                    </a:p>
                  </a:txBody>
                  <a:tcPr marL="90000" marR="90000" marT="202176" anchor="ctr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6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833654" y="466726"/>
            <a:ext cx="7117080" cy="9369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buClrTx/>
              <a:buFontTx/>
              <a:buNone/>
            </a:pPr>
            <a:r>
              <a:rPr lang="ru-RU" altLang="ru-RU" sz="4400" b="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 бюджета</a:t>
            </a: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4656139" y="1341438"/>
            <a:ext cx="2778125" cy="246856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366FF"/>
              </a:gs>
              <a:gs pos="100000">
                <a:srgbClr val="CC0000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sz="1200" b="0" u="sng" dirty="0"/>
              <a:t>ДОХОДЫ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sz="1200" b="0" u="sng" dirty="0"/>
              <a:t>БЮДЖЕТА</a:t>
            </a:r>
            <a:r>
              <a:rPr lang="ru-RU" altLang="ru-RU" sz="1200" b="0" dirty="0"/>
              <a:t> безвозмездные и безвозвратные поступления денежных средств в бюджет </a:t>
            </a:r>
          </a:p>
        </p:txBody>
      </p:sp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1082040" y="975360"/>
            <a:ext cx="3401061" cy="2880678"/>
          </a:xfrm>
          <a:prstGeom prst="ellipse">
            <a:avLst/>
          </a:prstGeom>
          <a:gradFill rotWithShape="0">
            <a:gsLst>
              <a:gs pos="0">
                <a:srgbClr val="D6E0FF"/>
              </a:gs>
              <a:gs pos="100000">
                <a:srgbClr val="3366FF"/>
              </a:gs>
            </a:gsLst>
            <a:lin ang="27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 b="0" u="sng" dirty="0">
                <a:solidFill>
                  <a:srgbClr val="000000"/>
                </a:solidFill>
              </a:rPr>
              <a:t>НАЛОГОВЫЕ ДОХОДЫ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400" b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400" b="0" dirty="0">
                <a:solidFill>
                  <a:srgbClr val="000000"/>
                </a:solidFill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400" b="0" dirty="0">
                <a:solidFill>
                  <a:srgbClr val="000000"/>
                </a:solidFill>
              </a:rPr>
              <a:t> - налог на доходы физических лиц; -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400" b="0" dirty="0">
                <a:solidFill>
                  <a:srgbClr val="000000"/>
                </a:solidFill>
              </a:rPr>
              <a:t>налоги на имущество;</a:t>
            </a:r>
          </a:p>
          <a:p>
            <a:pPr eaLnBrk="1" hangingPunct="1">
              <a:buFont typeface="Times New Roman" panose="02020603050405020304" pitchFamily="18" charset="0"/>
              <a:buChar char="-"/>
            </a:pPr>
            <a:r>
              <a:rPr lang="ru-RU" altLang="ru-RU" sz="1400" b="0" dirty="0">
                <a:solidFill>
                  <a:srgbClr val="000000"/>
                </a:solidFill>
              </a:rPr>
              <a:t> государственная пошлина;</a:t>
            </a:r>
          </a:p>
          <a:p>
            <a:pPr eaLnBrk="1" hangingPunct="1">
              <a:buFont typeface="Times New Roman" panose="02020603050405020304" pitchFamily="18" charset="0"/>
              <a:buChar char="-"/>
            </a:pPr>
            <a:r>
              <a:rPr lang="ru-RU" altLang="ru-RU" sz="1400" b="0" dirty="0">
                <a:solidFill>
                  <a:srgbClr val="000000"/>
                </a:solidFill>
              </a:rPr>
              <a:t> налоги на совокупный доход;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400" b="0" dirty="0">
                <a:solidFill>
                  <a:srgbClr val="000000"/>
                </a:solidFill>
              </a:rPr>
              <a:t>- другие.</a:t>
            </a:r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7824789" y="1268412"/>
            <a:ext cx="3168015" cy="3288347"/>
          </a:xfrm>
          <a:prstGeom prst="ellipse">
            <a:avLst/>
          </a:prstGeom>
          <a:gradFill rotWithShape="0">
            <a:gsLst>
              <a:gs pos="0">
                <a:srgbClr val="FF00FF"/>
              </a:gs>
              <a:gs pos="100000">
                <a:srgbClr val="FFCCFF"/>
              </a:gs>
            </a:gsLst>
            <a:lin ang="189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400" b="0" u="sng" dirty="0">
                <a:solidFill>
                  <a:srgbClr val="000000"/>
                </a:solidFill>
              </a:rPr>
              <a:t>БЕЗВОЗМЕЗДНЫЕ ПОСТУПЛЕНИЯ</a:t>
            </a:r>
            <a:r>
              <a:rPr lang="ru-RU" altLang="ru-RU" sz="1400" b="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400" b="0" dirty="0">
                <a:solidFill>
                  <a:srgbClr val="000000"/>
                </a:solidFill>
              </a:rPr>
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</a:t>
            </a:r>
            <a:r>
              <a:rPr lang="ru-RU" altLang="ru-RU" sz="1000" b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4130041" y="4076701"/>
            <a:ext cx="3334386" cy="2633663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CCCC"/>
              </a:gs>
            </a:gsLst>
            <a:lin ang="5400000" scaled="1"/>
          </a:gra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Ctr="1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1200" b="0" u="sng" dirty="0">
                <a:solidFill>
                  <a:srgbClr val="000000"/>
                </a:solidFill>
              </a:rPr>
              <a:t>НЕНАЛОГОВЫЕ ДОХОДЫ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1200" b="0" dirty="0">
                <a:solidFill>
                  <a:srgbClr val="000000"/>
                </a:solidFill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 eaLnBrk="1" hangingPunct="1">
              <a:buFont typeface="Times New Roman" panose="02020603050405020304" pitchFamily="18" charset="0"/>
              <a:buChar char="-"/>
            </a:pPr>
            <a:r>
              <a:rPr lang="ru-RU" altLang="ru-RU" sz="1200" b="0" dirty="0">
                <a:solidFill>
                  <a:srgbClr val="000000"/>
                </a:solidFill>
              </a:rPr>
              <a:t>доходы от использования муниципального имущества;</a:t>
            </a:r>
          </a:p>
          <a:p>
            <a:pPr eaLnBrk="1" hangingPunct="1">
              <a:buFont typeface="Times New Roman" panose="02020603050405020304" pitchFamily="18" charset="0"/>
              <a:buChar char="-"/>
            </a:pPr>
            <a:r>
              <a:rPr lang="ru-RU" altLang="ru-RU" sz="1200" b="0" dirty="0">
                <a:solidFill>
                  <a:srgbClr val="000000"/>
                </a:solidFill>
              </a:rPr>
              <a:t> плата за негативное воздействие на окружающую среду;</a:t>
            </a:r>
          </a:p>
          <a:p>
            <a:pPr eaLnBrk="1" hangingPunct="1">
              <a:buFont typeface="Times New Roman" panose="02020603050405020304" pitchFamily="18" charset="0"/>
              <a:buChar char="-"/>
            </a:pPr>
            <a:r>
              <a:rPr lang="ru-RU" altLang="ru-RU" sz="1200" b="0" dirty="0">
                <a:solidFill>
                  <a:srgbClr val="000000"/>
                </a:solidFill>
              </a:rPr>
              <a:t> другие.</a:t>
            </a:r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4440238" y="2636838"/>
            <a:ext cx="760412" cy="2270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H="1">
            <a:off x="6951663" y="2636838"/>
            <a:ext cx="881062" cy="2984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V="1">
            <a:off x="6024564" y="3781426"/>
            <a:ext cx="1587" cy="3032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46419"/>
      </p:ext>
    </p:extLst>
  </p:cSld>
  <p:clrMapOvr>
    <a:masterClrMapping/>
  </p:clrMapOvr>
  <p:transition advTm="1843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366" y="1528042"/>
            <a:ext cx="9449935" cy="805725"/>
          </a:xfrm>
        </p:spPr>
        <p:txBody>
          <a:bodyPr>
            <a:noAutofit/>
          </a:bodyPr>
          <a:lstStyle/>
          <a:p>
            <a:pPr lvl="0" defTabSz="449263" fontAlgn="base">
              <a:spcAft>
                <a:spcPct val="0"/>
              </a:spcAft>
            </a:pPr>
            <a: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  <a:t>Структура расходов бюджета </a:t>
            </a:r>
            <a:r>
              <a:rPr lang="ru-RU" altLang="ru-RU" sz="2400" b="1" i="1" dirty="0" smtClean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  <a:t>Михайлоанненского </a:t>
            </a:r>
            <a: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  <a:t>сельсовета</a:t>
            </a:r>
            <a:b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</a:br>
            <a: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  <a:t>по разделам функциональной классификации на 2016 год </a:t>
            </a:r>
            <a:b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</a:br>
            <a: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  <a:t/>
            </a:r>
            <a:br>
              <a:rPr lang="ru-RU" altLang="ru-RU" sz="2400" b="1" i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</a:rPr>
            </a:br>
            <a:endParaRPr lang="ru-RU" sz="2400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97051"/>
              </p:ext>
            </p:extLst>
          </p:nvPr>
        </p:nvGraphicFramePr>
        <p:xfrm>
          <a:off x="3178791" y="2224251"/>
          <a:ext cx="5405650" cy="393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302"/>
                <a:gridCol w="2927999"/>
                <a:gridCol w="996069"/>
                <a:gridCol w="208280"/>
              </a:tblGrid>
              <a:tr h="8271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8513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01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</a:p>
                    <a:p>
                      <a:r>
                        <a:rPr lang="ru-RU" dirty="0" smtClean="0"/>
                        <a:t>В том</a:t>
                      </a:r>
                      <a:r>
                        <a:rPr lang="ru-RU" baseline="0" dirty="0" smtClean="0"/>
                        <a:t> числе:</a:t>
                      </a:r>
                    </a:p>
                    <a:p>
                      <a:r>
                        <a:rPr lang="ru-RU" dirty="0" smtClean="0"/>
                        <a:t>Общегосударственные вопросы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Национальная оборона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Национальная экономика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1 692,6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1013,5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67149,0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1000,0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610965,0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latin typeface="+mn-lt"/>
              </a:rPr>
              <a:t>Расходы бюджета Михайлоанненского сельсовета Советского района Курской области на культуру в 2016 году </a:t>
            </a:r>
            <a:endParaRPr lang="ru-RU" sz="3600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2048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31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4" y="1268735"/>
            <a:ext cx="9601196" cy="914907"/>
          </a:xfrm>
        </p:spPr>
        <p:txBody>
          <a:bodyPr>
            <a:normAutofit fontScale="90000"/>
          </a:bodyPr>
          <a:lstStyle/>
          <a:p>
            <a:r>
              <a:rPr lang="ru-RU" alt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Программная» структура расходов </a:t>
            </a:r>
            <a:br>
              <a:rPr lang="ru-RU" alt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бюджета </a:t>
            </a:r>
            <a:r>
              <a:rPr lang="ru-RU" alt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Михайлоанненского </a:t>
            </a:r>
            <a:r>
              <a:rPr lang="ru-RU" alt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сельсовета</a:t>
            </a:r>
            <a:br>
              <a:rPr lang="ru-RU" alt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Советского района Курской области на 2016 год</a:t>
            </a:r>
            <a:r>
              <a:rPr lang="ru-RU" alt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612141"/>
              </p:ext>
            </p:extLst>
          </p:nvPr>
        </p:nvGraphicFramePr>
        <p:xfrm>
          <a:off x="777875" y="2483893"/>
          <a:ext cx="10118725" cy="360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1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493</Words>
  <Application>Microsoft Office PowerPoint</Application>
  <PresentationFormat>Широкоэкранный</PresentationFormat>
  <Paragraphs>106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Batang</vt:lpstr>
      <vt:lpstr>Microsoft YaHei</vt:lpstr>
      <vt:lpstr>Arial</vt:lpstr>
      <vt:lpstr>Calibri</vt:lpstr>
      <vt:lpstr>Garamond</vt:lpstr>
      <vt:lpstr>Lucida Sans Unicode</vt:lpstr>
      <vt:lpstr>Times New Roman</vt:lpstr>
      <vt:lpstr>Verdana</vt:lpstr>
      <vt:lpstr>Натуральные материалы</vt:lpstr>
      <vt:lpstr>БЮДЖЕТ ДЛЯ ГРАЖДАН  МИХАЙЛОАННЕНСКОГО СЕЛЬСОВЕТА  СОВЕТСКОГО РАЙОНА КУРСКОЙ ОБЛАСТИ</vt:lpstr>
      <vt:lpstr>Что такое бюджет для граждан? </vt:lpstr>
      <vt:lpstr>Что такое бюджет? </vt:lpstr>
      <vt:lpstr>Основные характеристики бюджета </vt:lpstr>
      <vt:lpstr>Основные характеристики  бюджета Михайлоанненского сельсовета Советского района Курской области на 2016 год   </vt:lpstr>
      <vt:lpstr>Презентация PowerPoint</vt:lpstr>
      <vt:lpstr>Структура расходов бюджета Михайлоанненского сельсовета по разделам функциональной классификации на 2016 год   </vt:lpstr>
      <vt:lpstr>Расходы бюджета Михайлоанненского сельсовета Советского района Курской области на культуру в 2016 году </vt:lpstr>
      <vt:lpstr>Программная» структура расходов   бюджета Михайлоанненского сельсовета  Советского района Курской области на 2016 год </vt:lpstr>
      <vt:lpstr>Расходы бюджета Михайлоанненского сельсовета  Советского района Курской области на 2016 год  в разрезе муниципальных программ. </vt:lpstr>
      <vt:lpstr>«Бюджет для граждан» в доступной для широкого круга пользователей форме раскрывает информацию о бюджете  Волжанского сельсовета Советского района Курской области на 2016 год.       Координаторы проекта:  А.В. Писарева – начальник отдела бухгалтерского учета и отчетности Михайлоанненского сельсовета Советского района   ~  Информация подготовлена Администрацией Михайлоанненского  сельсовета Советского района Курской области    </vt:lpstr>
      <vt:lpstr>КОНТАКТНАЯ ИНФОРМАЦИЯ ДЛЯ ВЗАИМОДЕЙСТВИЯ С ГРАЖДАНАМИ: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МИХАЙЛОАННЕНСКОГО СЕЛЬСОВЕТА  СОВЕТСКОГО РАЙОНА КУРСКОЙ ОБЛАСТИ</dc:title>
  <dc:creator>Драчевская Мария</dc:creator>
  <cp:lastModifiedBy>Драчевская Мария</cp:lastModifiedBy>
  <cp:revision>17</cp:revision>
  <dcterms:created xsi:type="dcterms:W3CDTF">2016-02-01T20:58:18Z</dcterms:created>
  <dcterms:modified xsi:type="dcterms:W3CDTF">2016-02-03T10:37:34Z</dcterms:modified>
</cp:coreProperties>
</file>